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5" r:id="rId5"/>
    <p:sldId id="273" r:id="rId6"/>
    <p:sldId id="272" r:id="rId7"/>
    <p:sldId id="284" r:id="rId8"/>
    <p:sldId id="283" r:id="rId9"/>
    <p:sldId id="289" r:id="rId10"/>
    <p:sldId id="269" r:id="rId11"/>
    <p:sldId id="267" r:id="rId12"/>
    <p:sldId id="282" r:id="rId13"/>
    <p:sldId id="279" r:id="rId14"/>
  </p:sldIdLst>
  <p:sldSz cx="9144000" cy="6858000" type="screen4x3"/>
  <p:notesSz cx="6742113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FF8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84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3CA88-6D03-47BC-B8F6-8C863630F78D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7FA6639-202D-4478-BE42-8C87D3785C90}" type="pres">
      <dgm:prSet presAssocID="{B603CA88-6D03-47BC-B8F6-8C863630F78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D365C74-41EA-441C-BAD6-4054AD0DAEC0}" type="presOf" srcId="{B603CA88-6D03-47BC-B8F6-8C863630F78D}" destId="{57FA6639-202D-4478-BE42-8C87D3785C90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05702E-BA87-4FB4-B8FB-EF991C9A43E5}" type="doc">
      <dgm:prSet loTypeId="urn:microsoft.com/office/officeart/2005/8/layout/cycle6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39B35AD-2348-40ED-8958-927459810A24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0000"/>
                  <a:lumOff val="80000"/>
                </a:schemeClr>
              </a:solidFill>
            </a:rPr>
            <a:t>H</a:t>
          </a:r>
          <a:r>
            <a:rPr lang="en-US" altLang="ko-KR" dirty="0" smtClean="0"/>
            <a:t>appiness</a:t>
          </a:r>
          <a:endParaRPr lang="ko-KR" altLang="en-US" dirty="0"/>
        </a:p>
      </dgm:t>
    </dgm:pt>
    <dgm:pt modelId="{53100C9F-357D-4BB1-AE35-CCCE678A4D52}" type="parTrans" cxnId="{7932AC25-2ED6-42DC-AD73-7CCD959F308A}">
      <dgm:prSet/>
      <dgm:spPr/>
      <dgm:t>
        <a:bodyPr/>
        <a:lstStyle/>
        <a:p>
          <a:pPr latinLnBrk="1"/>
          <a:endParaRPr lang="ko-KR" altLang="en-US"/>
        </a:p>
      </dgm:t>
    </dgm:pt>
    <dgm:pt modelId="{85A881CA-AD6D-45A8-B6A0-095F9A9AFAF8}" type="sibTrans" cxnId="{7932AC25-2ED6-42DC-AD73-7CCD959F308A}">
      <dgm:prSet/>
      <dgm:spPr/>
      <dgm:t>
        <a:bodyPr/>
        <a:lstStyle/>
        <a:p>
          <a:pPr latinLnBrk="1"/>
          <a:endParaRPr lang="ko-KR" altLang="en-US"/>
        </a:p>
      </dgm:t>
    </dgm:pt>
    <dgm:pt modelId="{1180A23F-17F8-4C17-85DE-44EB3DF8DCB9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0000"/>
                  <a:lumOff val="80000"/>
                </a:schemeClr>
              </a:solidFill>
            </a:rPr>
            <a:t>R&amp;D</a:t>
          </a:r>
          <a:r>
            <a:rPr lang="en-US" altLang="ko-KR" dirty="0" smtClean="0"/>
            <a:t> Innovation</a:t>
          </a:r>
          <a:endParaRPr lang="ko-KR" altLang="en-US" dirty="0"/>
        </a:p>
      </dgm:t>
    </dgm:pt>
    <dgm:pt modelId="{617765ED-6F03-446D-AA11-BC616E528919}" type="parTrans" cxnId="{0600EE8C-7A4B-4F14-807D-5C7B7F8442B4}">
      <dgm:prSet/>
      <dgm:spPr/>
      <dgm:t>
        <a:bodyPr/>
        <a:lstStyle/>
        <a:p>
          <a:pPr latinLnBrk="1"/>
          <a:endParaRPr lang="ko-KR" altLang="en-US"/>
        </a:p>
      </dgm:t>
    </dgm:pt>
    <dgm:pt modelId="{3F56F896-46A2-4DDA-9F1E-E4BFF7BA0EC5}" type="sibTrans" cxnId="{0600EE8C-7A4B-4F14-807D-5C7B7F8442B4}">
      <dgm:prSet/>
      <dgm:spPr/>
      <dgm:t>
        <a:bodyPr/>
        <a:lstStyle/>
        <a:p>
          <a:pPr latinLnBrk="1"/>
          <a:endParaRPr lang="ko-KR" altLang="en-US"/>
        </a:p>
      </dgm:t>
    </dgm:pt>
    <dgm:pt modelId="{7AF3F95E-1ADC-41D8-8EE3-7EA4457785EC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0000"/>
                  <a:lumOff val="80000"/>
                </a:schemeClr>
              </a:solidFill>
            </a:rPr>
            <a:t>I</a:t>
          </a:r>
          <a:r>
            <a:rPr lang="en-US" altLang="ko-KR" dirty="0" smtClean="0"/>
            <a:t>ntegrity</a:t>
          </a:r>
          <a:endParaRPr lang="ko-KR" altLang="en-US" dirty="0"/>
        </a:p>
      </dgm:t>
    </dgm:pt>
    <dgm:pt modelId="{444E50C8-6281-4785-B356-EE8BD1A2CA10}" type="parTrans" cxnId="{BFF7E607-1A44-4D06-8A97-55FD48048AB4}">
      <dgm:prSet/>
      <dgm:spPr/>
      <dgm:t>
        <a:bodyPr/>
        <a:lstStyle/>
        <a:p>
          <a:pPr latinLnBrk="1"/>
          <a:endParaRPr lang="ko-KR" altLang="en-US"/>
        </a:p>
      </dgm:t>
    </dgm:pt>
    <dgm:pt modelId="{D027E354-8C69-4F18-9118-6B5E48D65EBD}" type="sibTrans" cxnId="{BFF7E607-1A44-4D06-8A97-55FD48048AB4}">
      <dgm:prSet/>
      <dgm:spPr/>
      <dgm:t>
        <a:bodyPr/>
        <a:lstStyle/>
        <a:p>
          <a:pPr latinLnBrk="1"/>
          <a:endParaRPr lang="ko-KR" altLang="en-US"/>
        </a:p>
      </dgm:t>
    </dgm:pt>
    <dgm:pt modelId="{595A8F65-9B3E-4A9F-9F47-F52E0660FA29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0000"/>
                  <a:lumOff val="80000"/>
                </a:schemeClr>
              </a:solidFill>
            </a:rPr>
            <a:t>T</a:t>
          </a:r>
          <a:r>
            <a:rPr lang="en-US" altLang="ko-KR" dirty="0" smtClean="0"/>
            <a:t>op</a:t>
          </a:r>
        </a:p>
        <a:p>
          <a:pPr latinLnBrk="1"/>
          <a:r>
            <a:rPr lang="en-US" altLang="ko-KR" dirty="0" smtClean="0"/>
            <a:t>Quality</a:t>
          </a:r>
          <a:endParaRPr lang="ko-KR" altLang="en-US" dirty="0"/>
        </a:p>
      </dgm:t>
    </dgm:pt>
    <dgm:pt modelId="{1432FD9D-339E-4F8E-AA0D-1117035C0DF9}" type="parTrans" cxnId="{7DA63C24-DE26-4EAE-8607-F8229F557956}">
      <dgm:prSet/>
      <dgm:spPr/>
      <dgm:t>
        <a:bodyPr/>
        <a:lstStyle/>
        <a:p>
          <a:pPr latinLnBrk="1"/>
          <a:endParaRPr lang="ko-KR" altLang="en-US"/>
        </a:p>
      </dgm:t>
    </dgm:pt>
    <dgm:pt modelId="{42F56855-63C7-430E-8F3A-EDD41686D001}" type="sibTrans" cxnId="{7DA63C24-DE26-4EAE-8607-F8229F557956}">
      <dgm:prSet/>
      <dgm:spPr/>
      <dgm:t>
        <a:bodyPr/>
        <a:lstStyle/>
        <a:p>
          <a:pPr latinLnBrk="1"/>
          <a:endParaRPr lang="ko-KR" altLang="en-US"/>
        </a:p>
      </dgm:t>
    </dgm:pt>
    <dgm:pt modelId="{075C181C-2C7A-4E12-9E28-6B0D0E8FCF33}">
      <dgm:prSet phldrT="[텍스트]"/>
      <dgm:spPr/>
      <dgm:t>
        <a:bodyPr/>
        <a:lstStyle/>
        <a:p>
          <a:pPr latinLnBrk="1"/>
          <a:r>
            <a:rPr lang="en-US" altLang="ko-KR" dirty="0" smtClean="0">
              <a:solidFill>
                <a:schemeClr val="bg2">
                  <a:lumMod val="20000"/>
                  <a:lumOff val="80000"/>
                </a:schemeClr>
              </a:solidFill>
            </a:rPr>
            <a:t>C</a:t>
          </a:r>
          <a:r>
            <a:rPr lang="en-US" altLang="ko-KR" dirty="0" smtClean="0"/>
            <a:t>onfidence</a:t>
          </a:r>
          <a:endParaRPr lang="ko-KR" altLang="en-US" dirty="0"/>
        </a:p>
      </dgm:t>
    </dgm:pt>
    <dgm:pt modelId="{79E2EDB1-9E19-44A1-933A-F2D9C0748975}" type="parTrans" cxnId="{F183378E-B4D3-4825-A03E-1B0C33E0D1B9}">
      <dgm:prSet/>
      <dgm:spPr/>
      <dgm:t>
        <a:bodyPr/>
        <a:lstStyle/>
        <a:p>
          <a:pPr latinLnBrk="1"/>
          <a:endParaRPr lang="ko-KR" altLang="en-US"/>
        </a:p>
      </dgm:t>
    </dgm:pt>
    <dgm:pt modelId="{F3CF6C95-DFB7-4C30-B791-617877DE1547}" type="sibTrans" cxnId="{F183378E-B4D3-4825-A03E-1B0C33E0D1B9}">
      <dgm:prSet/>
      <dgm:spPr/>
      <dgm:t>
        <a:bodyPr/>
        <a:lstStyle/>
        <a:p>
          <a:pPr latinLnBrk="1"/>
          <a:endParaRPr lang="ko-KR" altLang="en-US"/>
        </a:p>
      </dgm:t>
    </dgm:pt>
    <dgm:pt modelId="{4C3ED8BF-5BC1-4F15-9C3F-FDBA80B72AC4}" type="pres">
      <dgm:prSet presAssocID="{1E05702E-BA87-4FB4-B8FB-EF991C9A43E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03C642-7680-447C-A86D-1D5C1D596A49}" type="pres">
      <dgm:prSet presAssocID="{539B35AD-2348-40ED-8958-927459810A24}" presName="node" presStyleLbl="node1" presStyleIdx="0" presStyleCnt="5" custScaleX="111890" custScaleY="17225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EC7EEF19-A959-42B2-A1C6-63F1FC211349}" type="pres">
      <dgm:prSet presAssocID="{539B35AD-2348-40ED-8958-927459810A24}" presName="spNode" presStyleCnt="0"/>
      <dgm:spPr/>
    </dgm:pt>
    <dgm:pt modelId="{E81E32FC-C55F-4489-A197-2BACA4A30ECC}" type="pres">
      <dgm:prSet presAssocID="{85A881CA-AD6D-45A8-B6A0-095F9A9AFAF8}" presName="sibTrans" presStyleLbl="sibTrans1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98C92217-2203-4DCE-9276-42611F02492D}" type="pres">
      <dgm:prSet presAssocID="{1180A23F-17F8-4C17-85DE-44EB3DF8DCB9}" presName="node" presStyleLbl="node1" presStyleIdx="1" presStyleCnt="5" custScaleX="107567" custScaleY="160584" custRadScaleRad="98717" custRadScaleInc="-788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93BFA523-D2C0-44BC-BB7E-883E81B4BD51}" type="pres">
      <dgm:prSet presAssocID="{1180A23F-17F8-4C17-85DE-44EB3DF8DCB9}" presName="spNode" presStyleCnt="0"/>
      <dgm:spPr/>
    </dgm:pt>
    <dgm:pt modelId="{696295D8-7341-490B-BA1A-9C9DFC5EA4AB}" type="pres">
      <dgm:prSet presAssocID="{3F56F896-46A2-4DDA-9F1E-E4BFF7BA0EC5}" presName="sibTrans" presStyleLbl="sibTrans1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CB5E79A-9914-4400-871C-68DD026C6384}" type="pres">
      <dgm:prSet presAssocID="{7AF3F95E-1ADC-41D8-8EE3-7EA4457785EC}" presName="node" presStyleLbl="node1" presStyleIdx="2" presStyleCnt="5" custScaleX="107010" custScaleY="16074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EF768965-8A87-4424-9F8B-DB3295A2BAA5}" type="pres">
      <dgm:prSet presAssocID="{7AF3F95E-1ADC-41D8-8EE3-7EA4457785EC}" presName="spNode" presStyleCnt="0"/>
      <dgm:spPr/>
    </dgm:pt>
    <dgm:pt modelId="{A78CBA2F-72D7-40AB-AABB-4F3039E0889F}" type="pres">
      <dgm:prSet presAssocID="{D027E354-8C69-4F18-9118-6B5E48D65EBD}" presName="sibTrans" presStyleLbl="sibTrans1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306628CC-6082-48CD-846C-9EC9AC7241EB}" type="pres">
      <dgm:prSet presAssocID="{595A8F65-9B3E-4A9F-9F47-F52E0660FA29}" presName="node" presStyleLbl="node1" presStyleIdx="3" presStyleCnt="5" custScaleX="111627" custScaleY="16453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14104338-3D9B-4CA3-A043-37D1E139C662}" type="pres">
      <dgm:prSet presAssocID="{595A8F65-9B3E-4A9F-9F47-F52E0660FA29}" presName="spNode" presStyleCnt="0"/>
      <dgm:spPr/>
    </dgm:pt>
    <dgm:pt modelId="{2233CFEC-0BD9-448C-9AF6-FFF5766278E3}" type="pres">
      <dgm:prSet presAssocID="{42F56855-63C7-430E-8F3A-EDD41686D001}" presName="sibTrans" presStyleLbl="sibTrans1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639A0402-8520-41C3-A6F0-4BE65EA402EC}" type="pres">
      <dgm:prSet presAssocID="{075C181C-2C7A-4E12-9E28-6B0D0E8FCF33}" presName="node" presStyleLbl="node1" presStyleIdx="4" presStyleCnt="5" custScaleX="116396" custScaleY="17044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FF5EFEE1-17E1-4D57-909B-DF83E736F052}" type="pres">
      <dgm:prSet presAssocID="{075C181C-2C7A-4E12-9E28-6B0D0E8FCF33}" presName="spNode" presStyleCnt="0"/>
      <dgm:spPr/>
    </dgm:pt>
    <dgm:pt modelId="{05AA6CEC-C49C-46CF-93DD-561EA439B5B1}" type="pres">
      <dgm:prSet presAssocID="{F3CF6C95-DFB7-4C30-B791-617877DE1547}" presName="sibTrans" presStyleLbl="sibTrans1D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7932AC25-2ED6-42DC-AD73-7CCD959F308A}" srcId="{1E05702E-BA87-4FB4-B8FB-EF991C9A43E5}" destId="{539B35AD-2348-40ED-8958-927459810A24}" srcOrd="0" destOrd="0" parTransId="{53100C9F-357D-4BB1-AE35-CCCE678A4D52}" sibTransId="{85A881CA-AD6D-45A8-B6A0-095F9A9AFAF8}"/>
    <dgm:cxn modelId="{F756C128-F5A8-4A88-A9EC-F19E018C8FB6}" type="presOf" srcId="{1180A23F-17F8-4C17-85DE-44EB3DF8DCB9}" destId="{98C92217-2203-4DCE-9276-42611F02492D}" srcOrd="0" destOrd="0" presId="urn:microsoft.com/office/officeart/2005/8/layout/cycle6"/>
    <dgm:cxn modelId="{4A62B503-5234-4265-A570-794C46EBD376}" type="presOf" srcId="{3F56F896-46A2-4DDA-9F1E-E4BFF7BA0EC5}" destId="{696295D8-7341-490B-BA1A-9C9DFC5EA4AB}" srcOrd="0" destOrd="0" presId="urn:microsoft.com/office/officeart/2005/8/layout/cycle6"/>
    <dgm:cxn modelId="{9AF2DDEA-0680-4DB3-A57D-D833B6431BAA}" type="presOf" srcId="{F3CF6C95-DFB7-4C30-B791-617877DE1547}" destId="{05AA6CEC-C49C-46CF-93DD-561EA439B5B1}" srcOrd="0" destOrd="0" presId="urn:microsoft.com/office/officeart/2005/8/layout/cycle6"/>
    <dgm:cxn modelId="{0600EE8C-7A4B-4F14-807D-5C7B7F8442B4}" srcId="{1E05702E-BA87-4FB4-B8FB-EF991C9A43E5}" destId="{1180A23F-17F8-4C17-85DE-44EB3DF8DCB9}" srcOrd="1" destOrd="0" parTransId="{617765ED-6F03-446D-AA11-BC616E528919}" sibTransId="{3F56F896-46A2-4DDA-9F1E-E4BFF7BA0EC5}"/>
    <dgm:cxn modelId="{F183378E-B4D3-4825-A03E-1B0C33E0D1B9}" srcId="{1E05702E-BA87-4FB4-B8FB-EF991C9A43E5}" destId="{075C181C-2C7A-4E12-9E28-6B0D0E8FCF33}" srcOrd="4" destOrd="0" parTransId="{79E2EDB1-9E19-44A1-933A-F2D9C0748975}" sibTransId="{F3CF6C95-DFB7-4C30-B791-617877DE1547}"/>
    <dgm:cxn modelId="{7DA63C24-DE26-4EAE-8607-F8229F557956}" srcId="{1E05702E-BA87-4FB4-B8FB-EF991C9A43E5}" destId="{595A8F65-9B3E-4A9F-9F47-F52E0660FA29}" srcOrd="3" destOrd="0" parTransId="{1432FD9D-339E-4F8E-AA0D-1117035C0DF9}" sibTransId="{42F56855-63C7-430E-8F3A-EDD41686D001}"/>
    <dgm:cxn modelId="{EBF372F5-99E6-4A99-B990-D8A7A5FDD155}" type="presOf" srcId="{85A881CA-AD6D-45A8-B6A0-095F9A9AFAF8}" destId="{E81E32FC-C55F-4489-A197-2BACA4A30ECC}" srcOrd="0" destOrd="0" presId="urn:microsoft.com/office/officeart/2005/8/layout/cycle6"/>
    <dgm:cxn modelId="{79528235-4345-4807-93B9-81137E774719}" type="presOf" srcId="{595A8F65-9B3E-4A9F-9F47-F52E0660FA29}" destId="{306628CC-6082-48CD-846C-9EC9AC7241EB}" srcOrd="0" destOrd="0" presId="urn:microsoft.com/office/officeart/2005/8/layout/cycle6"/>
    <dgm:cxn modelId="{3173462A-6EFC-4ACD-B495-0F3625D0C845}" type="presOf" srcId="{1E05702E-BA87-4FB4-B8FB-EF991C9A43E5}" destId="{4C3ED8BF-5BC1-4F15-9C3F-FDBA80B72AC4}" srcOrd="0" destOrd="0" presId="urn:microsoft.com/office/officeart/2005/8/layout/cycle6"/>
    <dgm:cxn modelId="{1F8B7EDB-F2E3-48A5-B65C-C268A8E244E1}" type="presOf" srcId="{539B35AD-2348-40ED-8958-927459810A24}" destId="{E603C642-7680-447C-A86D-1D5C1D596A49}" srcOrd="0" destOrd="0" presId="urn:microsoft.com/office/officeart/2005/8/layout/cycle6"/>
    <dgm:cxn modelId="{3D773DF0-A693-4561-A3BE-ACB4B4B443C1}" type="presOf" srcId="{7AF3F95E-1ADC-41D8-8EE3-7EA4457785EC}" destId="{BCB5E79A-9914-4400-871C-68DD026C6384}" srcOrd="0" destOrd="0" presId="urn:microsoft.com/office/officeart/2005/8/layout/cycle6"/>
    <dgm:cxn modelId="{EE9561BE-F307-4E7A-8CC2-63BAC683968A}" type="presOf" srcId="{42F56855-63C7-430E-8F3A-EDD41686D001}" destId="{2233CFEC-0BD9-448C-9AF6-FFF5766278E3}" srcOrd="0" destOrd="0" presId="urn:microsoft.com/office/officeart/2005/8/layout/cycle6"/>
    <dgm:cxn modelId="{47FC80E4-7838-4A60-B9C8-F4581BA64178}" type="presOf" srcId="{075C181C-2C7A-4E12-9E28-6B0D0E8FCF33}" destId="{639A0402-8520-41C3-A6F0-4BE65EA402EC}" srcOrd="0" destOrd="0" presId="urn:microsoft.com/office/officeart/2005/8/layout/cycle6"/>
    <dgm:cxn modelId="{E762A4DC-DCBA-4739-91D4-CB560261DFF4}" type="presOf" srcId="{D027E354-8C69-4F18-9118-6B5E48D65EBD}" destId="{A78CBA2F-72D7-40AB-AABB-4F3039E0889F}" srcOrd="0" destOrd="0" presId="urn:microsoft.com/office/officeart/2005/8/layout/cycle6"/>
    <dgm:cxn modelId="{BFF7E607-1A44-4D06-8A97-55FD48048AB4}" srcId="{1E05702E-BA87-4FB4-B8FB-EF991C9A43E5}" destId="{7AF3F95E-1ADC-41D8-8EE3-7EA4457785EC}" srcOrd="2" destOrd="0" parTransId="{444E50C8-6281-4785-B356-EE8BD1A2CA10}" sibTransId="{D027E354-8C69-4F18-9118-6B5E48D65EBD}"/>
    <dgm:cxn modelId="{30D83ED8-C6C1-49EF-893F-CAD915F0FBBA}" type="presParOf" srcId="{4C3ED8BF-5BC1-4F15-9C3F-FDBA80B72AC4}" destId="{E603C642-7680-447C-A86D-1D5C1D596A49}" srcOrd="0" destOrd="0" presId="urn:microsoft.com/office/officeart/2005/8/layout/cycle6"/>
    <dgm:cxn modelId="{2B503C11-B36D-48D1-B1F4-D9E6663C4938}" type="presParOf" srcId="{4C3ED8BF-5BC1-4F15-9C3F-FDBA80B72AC4}" destId="{EC7EEF19-A959-42B2-A1C6-63F1FC211349}" srcOrd="1" destOrd="0" presId="urn:microsoft.com/office/officeart/2005/8/layout/cycle6"/>
    <dgm:cxn modelId="{7AA687C6-6257-4F53-A9F6-0A63343722AE}" type="presParOf" srcId="{4C3ED8BF-5BC1-4F15-9C3F-FDBA80B72AC4}" destId="{E81E32FC-C55F-4489-A197-2BACA4A30ECC}" srcOrd="2" destOrd="0" presId="urn:microsoft.com/office/officeart/2005/8/layout/cycle6"/>
    <dgm:cxn modelId="{32BC8866-338E-4650-A7BF-B8A6045F7406}" type="presParOf" srcId="{4C3ED8BF-5BC1-4F15-9C3F-FDBA80B72AC4}" destId="{98C92217-2203-4DCE-9276-42611F02492D}" srcOrd="3" destOrd="0" presId="urn:microsoft.com/office/officeart/2005/8/layout/cycle6"/>
    <dgm:cxn modelId="{64A9714F-A15B-4F19-8459-E1AC21BDF6CC}" type="presParOf" srcId="{4C3ED8BF-5BC1-4F15-9C3F-FDBA80B72AC4}" destId="{93BFA523-D2C0-44BC-BB7E-883E81B4BD51}" srcOrd="4" destOrd="0" presId="urn:microsoft.com/office/officeart/2005/8/layout/cycle6"/>
    <dgm:cxn modelId="{C96D00D8-7CFB-45E2-A2A2-6A776530B9F9}" type="presParOf" srcId="{4C3ED8BF-5BC1-4F15-9C3F-FDBA80B72AC4}" destId="{696295D8-7341-490B-BA1A-9C9DFC5EA4AB}" srcOrd="5" destOrd="0" presId="urn:microsoft.com/office/officeart/2005/8/layout/cycle6"/>
    <dgm:cxn modelId="{97A4C2E5-53FE-4100-AE54-8445F6161837}" type="presParOf" srcId="{4C3ED8BF-5BC1-4F15-9C3F-FDBA80B72AC4}" destId="{BCB5E79A-9914-4400-871C-68DD026C6384}" srcOrd="6" destOrd="0" presId="urn:microsoft.com/office/officeart/2005/8/layout/cycle6"/>
    <dgm:cxn modelId="{286846C7-2DEA-4812-905F-4FC309D0C3EF}" type="presParOf" srcId="{4C3ED8BF-5BC1-4F15-9C3F-FDBA80B72AC4}" destId="{EF768965-8A87-4424-9F8B-DB3295A2BAA5}" srcOrd="7" destOrd="0" presId="urn:microsoft.com/office/officeart/2005/8/layout/cycle6"/>
    <dgm:cxn modelId="{BD2268FD-CEAD-4A5D-AB7E-3CD241883278}" type="presParOf" srcId="{4C3ED8BF-5BC1-4F15-9C3F-FDBA80B72AC4}" destId="{A78CBA2F-72D7-40AB-AABB-4F3039E0889F}" srcOrd="8" destOrd="0" presId="urn:microsoft.com/office/officeart/2005/8/layout/cycle6"/>
    <dgm:cxn modelId="{68183FB3-36DB-4325-A6B6-DD9E79CF7C63}" type="presParOf" srcId="{4C3ED8BF-5BC1-4F15-9C3F-FDBA80B72AC4}" destId="{306628CC-6082-48CD-846C-9EC9AC7241EB}" srcOrd="9" destOrd="0" presId="urn:microsoft.com/office/officeart/2005/8/layout/cycle6"/>
    <dgm:cxn modelId="{0D187F30-47CC-40F4-AB65-5BF7057C1FBA}" type="presParOf" srcId="{4C3ED8BF-5BC1-4F15-9C3F-FDBA80B72AC4}" destId="{14104338-3D9B-4CA3-A043-37D1E139C662}" srcOrd="10" destOrd="0" presId="urn:microsoft.com/office/officeart/2005/8/layout/cycle6"/>
    <dgm:cxn modelId="{A00F3C8A-E8C1-4367-851E-AB27BC2B017F}" type="presParOf" srcId="{4C3ED8BF-5BC1-4F15-9C3F-FDBA80B72AC4}" destId="{2233CFEC-0BD9-448C-9AF6-FFF5766278E3}" srcOrd="11" destOrd="0" presId="urn:microsoft.com/office/officeart/2005/8/layout/cycle6"/>
    <dgm:cxn modelId="{ABCC09D4-A2EE-4349-9C0D-EBA0E6293A85}" type="presParOf" srcId="{4C3ED8BF-5BC1-4F15-9C3F-FDBA80B72AC4}" destId="{639A0402-8520-41C3-A6F0-4BE65EA402EC}" srcOrd="12" destOrd="0" presId="urn:microsoft.com/office/officeart/2005/8/layout/cycle6"/>
    <dgm:cxn modelId="{E4BED5A4-9EA3-4DF6-9DB1-419E3CA56C23}" type="presParOf" srcId="{4C3ED8BF-5BC1-4F15-9C3F-FDBA80B72AC4}" destId="{FF5EFEE1-17E1-4D57-909B-DF83E736F052}" srcOrd="13" destOrd="0" presId="urn:microsoft.com/office/officeart/2005/8/layout/cycle6"/>
    <dgm:cxn modelId="{080AFBEF-724C-4624-BBFC-F530910326F8}" type="presParOf" srcId="{4C3ED8BF-5BC1-4F15-9C3F-FDBA80B72AC4}" destId="{05AA6CEC-C49C-46CF-93DD-561EA439B5B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3C642-7680-447C-A86D-1D5C1D596A49}">
      <dsp:nvSpPr>
        <dsp:cNvPr id="0" name=""/>
        <dsp:cNvSpPr/>
      </dsp:nvSpPr>
      <dsp:spPr>
        <a:xfrm>
          <a:off x="1764520" y="390518"/>
          <a:ext cx="1647718" cy="16488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H</a:t>
          </a:r>
          <a:r>
            <a:rPr lang="en-US" altLang="ko-KR" sz="1500" kern="1200" dirty="0" smtClean="0"/>
            <a:t>appiness</a:t>
          </a:r>
          <a:endParaRPr lang="ko-KR" altLang="en-US" sz="1500" kern="1200" dirty="0"/>
        </a:p>
      </dsp:txBody>
      <dsp:txXfrm>
        <a:off x="2005823" y="631980"/>
        <a:ext cx="1165112" cy="1165880"/>
      </dsp:txXfrm>
    </dsp:sp>
    <dsp:sp modelId="{E81E32FC-C55F-4489-A197-2BACA4A30ECC}">
      <dsp:nvSpPr>
        <dsp:cNvPr id="0" name=""/>
        <dsp:cNvSpPr/>
      </dsp:nvSpPr>
      <dsp:spPr>
        <a:xfrm>
          <a:off x="596632" y="1174947"/>
          <a:ext cx="3825497" cy="3825497"/>
        </a:xfrm>
        <a:custGeom>
          <a:avLst/>
          <a:gdLst/>
          <a:ahLst/>
          <a:cxnLst/>
          <a:rect l="0" t="0" r="0" b="0"/>
          <a:pathLst>
            <a:path>
              <a:moveTo>
                <a:pt x="2820309" y="229020"/>
              </a:moveTo>
              <a:arcTo wR="1912748" hR="1912748" stAng="17899529" swAng="9434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92217-2203-4DCE-9276-42611F02492D}">
      <dsp:nvSpPr>
        <dsp:cNvPr id="0" name=""/>
        <dsp:cNvSpPr/>
      </dsp:nvSpPr>
      <dsp:spPr>
        <a:xfrm>
          <a:off x="3571901" y="1716653"/>
          <a:ext cx="1584056" cy="15371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R&amp;D</a:t>
          </a:r>
          <a:r>
            <a:rPr lang="en-US" altLang="ko-KR" sz="1500" kern="1200" dirty="0" smtClean="0"/>
            <a:t> Innovation</a:t>
          </a:r>
          <a:endParaRPr lang="ko-KR" altLang="en-US" sz="1500" kern="1200" dirty="0"/>
        </a:p>
      </dsp:txBody>
      <dsp:txXfrm>
        <a:off x="3803881" y="1941759"/>
        <a:ext cx="1120096" cy="1086906"/>
      </dsp:txXfrm>
    </dsp:sp>
    <dsp:sp modelId="{696295D8-7341-490B-BA1A-9C9DFC5EA4AB}">
      <dsp:nvSpPr>
        <dsp:cNvPr id="0" name=""/>
        <dsp:cNvSpPr/>
      </dsp:nvSpPr>
      <dsp:spPr>
        <a:xfrm>
          <a:off x="647828" y="1280623"/>
          <a:ext cx="3825497" cy="3825497"/>
        </a:xfrm>
        <a:custGeom>
          <a:avLst/>
          <a:gdLst/>
          <a:ahLst/>
          <a:cxnLst/>
          <a:rect l="0" t="0" r="0" b="0"/>
          <a:pathLst>
            <a:path>
              <a:moveTo>
                <a:pt x="3824321" y="1979806"/>
              </a:moveTo>
              <a:arcTo wR="1912748" hR="1912748" stAng="120546" swAng="11795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5E79A-9914-4400-871C-68DD026C6384}">
      <dsp:nvSpPr>
        <dsp:cNvPr id="0" name=""/>
        <dsp:cNvSpPr/>
      </dsp:nvSpPr>
      <dsp:spPr>
        <a:xfrm>
          <a:off x="2924737" y="3905786"/>
          <a:ext cx="1575854" cy="15386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I</a:t>
          </a:r>
          <a:r>
            <a:rPr lang="en-US" altLang="ko-KR" sz="1500" kern="1200" dirty="0" smtClean="0"/>
            <a:t>ntegrity</a:t>
          </a:r>
          <a:endParaRPr lang="ko-KR" altLang="en-US" sz="1500" kern="1200" dirty="0"/>
        </a:p>
      </dsp:txBody>
      <dsp:txXfrm>
        <a:off x="3155515" y="4131117"/>
        <a:ext cx="1114298" cy="1087997"/>
      </dsp:txXfrm>
    </dsp:sp>
    <dsp:sp modelId="{A78CBA2F-72D7-40AB-AABB-4F3039E0889F}">
      <dsp:nvSpPr>
        <dsp:cNvPr id="0" name=""/>
        <dsp:cNvSpPr/>
      </dsp:nvSpPr>
      <dsp:spPr>
        <a:xfrm>
          <a:off x="675630" y="1214921"/>
          <a:ext cx="3825497" cy="3825497"/>
        </a:xfrm>
        <a:custGeom>
          <a:avLst/>
          <a:gdLst/>
          <a:ahLst/>
          <a:cxnLst/>
          <a:rect l="0" t="0" r="0" b="0"/>
          <a:pathLst>
            <a:path>
              <a:moveTo>
                <a:pt x="2242817" y="3796803"/>
              </a:moveTo>
              <a:arcTo wR="1912748" hR="1912748" stAng="4803790" swAng="11304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628CC-6082-48CD-846C-9EC9AC7241EB}">
      <dsp:nvSpPr>
        <dsp:cNvPr id="0" name=""/>
        <dsp:cNvSpPr/>
      </dsp:nvSpPr>
      <dsp:spPr>
        <a:xfrm>
          <a:off x="642171" y="3887637"/>
          <a:ext cx="1643845" cy="15749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T</a:t>
          </a:r>
          <a:r>
            <a:rPr lang="en-US" altLang="ko-KR" sz="1500" kern="1200" dirty="0" smtClean="0"/>
            <a:t>op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Quality</a:t>
          </a:r>
          <a:endParaRPr lang="ko-KR" altLang="en-US" sz="1500" kern="1200" dirty="0"/>
        </a:p>
      </dsp:txBody>
      <dsp:txXfrm>
        <a:off x="882907" y="4118284"/>
        <a:ext cx="1162373" cy="1113662"/>
      </dsp:txXfrm>
    </dsp:sp>
    <dsp:sp modelId="{2233CFEC-0BD9-448C-9AF6-FFF5766278E3}">
      <dsp:nvSpPr>
        <dsp:cNvPr id="0" name=""/>
        <dsp:cNvSpPr/>
      </dsp:nvSpPr>
      <dsp:spPr>
        <a:xfrm>
          <a:off x="675630" y="1214921"/>
          <a:ext cx="3825497" cy="3825497"/>
        </a:xfrm>
        <a:custGeom>
          <a:avLst/>
          <a:gdLst/>
          <a:ahLst/>
          <a:cxnLst/>
          <a:rect l="0" t="0" r="0" b="0"/>
          <a:pathLst>
            <a:path>
              <a:moveTo>
                <a:pt x="155259" y="2667625"/>
              </a:moveTo>
              <a:arcTo wR="1912748" hR="1912748" stAng="9405330" swAng="9799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A0402-8520-41C3-A6F0-4BE65EA402EC}">
      <dsp:nvSpPr>
        <dsp:cNvPr id="0" name=""/>
        <dsp:cNvSpPr/>
      </dsp:nvSpPr>
      <dsp:spPr>
        <a:xfrm>
          <a:off x="-87789" y="1720862"/>
          <a:ext cx="1714074" cy="16314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solidFill>
                <a:schemeClr val="bg2">
                  <a:lumMod val="20000"/>
                  <a:lumOff val="80000"/>
                </a:schemeClr>
              </a:solidFill>
            </a:rPr>
            <a:t>C</a:t>
          </a:r>
          <a:r>
            <a:rPr lang="en-US" altLang="ko-KR" sz="1500" kern="1200" dirty="0" smtClean="0"/>
            <a:t>onfidence</a:t>
          </a:r>
          <a:endParaRPr lang="ko-KR" altLang="en-US" sz="1500" kern="1200" dirty="0"/>
        </a:p>
      </dsp:txBody>
      <dsp:txXfrm>
        <a:off x="163231" y="1959785"/>
        <a:ext cx="1212034" cy="1153624"/>
      </dsp:txXfrm>
    </dsp:sp>
    <dsp:sp modelId="{05AA6CEC-C49C-46CF-93DD-561EA439B5B1}">
      <dsp:nvSpPr>
        <dsp:cNvPr id="0" name=""/>
        <dsp:cNvSpPr/>
      </dsp:nvSpPr>
      <dsp:spPr>
        <a:xfrm>
          <a:off x="675630" y="1214921"/>
          <a:ext cx="3825497" cy="3825497"/>
        </a:xfrm>
        <a:custGeom>
          <a:avLst/>
          <a:gdLst/>
          <a:ahLst/>
          <a:cxnLst/>
          <a:rect l="0" t="0" r="0" b="0"/>
          <a:pathLst>
            <a:path>
              <a:moveTo>
                <a:pt x="620990" y="502086"/>
              </a:moveTo>
              <a:arcTo wR="1912748" hR="1912748" stAng="13651161" swAng="10077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E800-C211-4AAB-B32C-8B4440E65018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288FA-C8A9-48E7-A045-E1D265FA35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293A-7348-4CD4-85E7-FF8FE9F14C4F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AB616-0F5B-47CF-BFB4-BC4F3CC8CE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5B01-3F7F-45F2-A8FA-08D9671D29BC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B35D7-0772-4E6B-8968-E1079C714E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53D56-4DB9-4DAF-A2EA-9BB487029B85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2A11-A842-4F1B-8F9C-D8A0EA2D33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CC25-EDC3-4AB7-A5F3-0B40186C1580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B623-55A2-4B80-B975-EE957C8B1D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66AA5-2D0E-42A9-8C9A-C8143DB8FC43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31FB0-CBE2-4F54-8329-C768CE8708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18AD2-897A-4234-819B-F6ECE6E594DA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CEB57-E67F-4DE0-9DB1-4B9230AF00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BE511-A4B0-462F-9137-78C3F795A3E4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71A36-CA44-4E3D-969E-013C34D9E1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D37D3-E161-4329-8795-1B6C48FE51D1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6B516-1E53-4DFE-8783-56DBDA7470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763C9-BABC-4CA0-8E76-478920F6E5D0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0686-5F44-4D42-A615-7CEA7A9274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F5A58-3025-498C-8E80-5FFDE05E5DF0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050E3-96ED-4606-A1EA-F8D16D48AC6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D1BCFBE-F06B-4049-9534-17B42A711999}" type="datetimeFigureOut">
              <a:rPr lang="ko-KR" altLang="en-US"/>
              <a:pPr>
                <a:defRPr/>
              </a:pPr>
              <a:t>2013-10-17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F1B24D-A1AE-4B7E-964D-ECE435F05D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84213" y="1836409"/>
            <a:ext cx="770255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latinLnBrk="0" hangingPunct="0"/>
            <a:r>
              <a:rPr kumimoji="0" lang="en-US" altLang="ko-KR" sz="5400" b="1" dirty="0">
                <a:solidFill>
                  <a:srgbClr val="2DFF8C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Company  </a:t>
            </a:r>
            <a:r>
              <a:rPr kumimoji="0" lang="en-US" altLang="ko-KR" sz="5400" b="1" dirty="0" smtClean="0">
                <a:solidFill>
                  <a:srgbClr val="2DFF8C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Profile</a:t>
            </a:r>
          </a:p>
          <a:p>
            <a:pPr algn="ctr" eaLnBrk="0" latinLnBrk="0" hangingPunct="0"/>
            <a:r>
              <a:rPr kumimoji="0" lang="en-US" altLang="ko-KR" sz="2000" b="1" dirty="0" smtClean="0">
                <a:solidFill>
                  <a:schemeClr val="bg1"/>
                </a:solidFill>
                <a:latin typeface="+mn-lt"/>
                <a:ea typeface="HY견고딕" pitchFamily="18" charset="-127"/>
                <a:cs typeface="Times New Roman" pitchFamily="18" charset="0"/>
              </a:rPr>
              <a:t>(Ver. 1.4)                 </a:t>
            </a:r>
            <a:endParaRPr kumimoji="0" lang="en-US" altLang="ko-KR" sz="2000" dirty="0">
              <a:solidFill>
                <a:schemeClr val="bg1"/>
              </a:solidFill>
              <a:latin typeface="+mn-lt"/>
              <a:ea typeface="HY견고딕" pitchFamily="18" charset="-127"/>
              <a:cs typeface="Times New Roman" pitchFamily="18" charset="0"/>
            </a:endParaRPr>
          </a:p>
        </p:txBody>
      </p:sp>
      <p:pic>
        <p:nvPicPr>
          <p:cNvPr id="2051" name="그림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500" y="5373688"/>
            <a:ext cx="28479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339975" y="115888"/>
            <a:ext cx="3857625" cy="939800"/>
          </a:xfrm>
        </p:spPr>
        <p:txBody>
          <a:bodyPr rtlCol="0">
            <a:noAutofit/>
          </a:bodyPr>
          <a:lstStyle/>
          <a:p>
            <a:pPr indent="174625" eaLnBrk="1" fontAlgn="auto" hangingPunct="1">
              <a:spcAft>
                <a:spcPts val="0"/>
              </a:spcAft>
              <a:defRPr/>
            </a:pPr>
            <a: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HSIT-ID600                   </a:t>
            </a:r>
            <a:r>
              <a:rPr lang="ko-KR" altLang="ko-KR" sz="3200" b="1" kern="100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ko-KR" sz="3200" b="1" kern="100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b="1" kern="100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ID CARD </a:t>
            </a:r>
            <a: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READER</a:t>
            </a:r>
            <a:r>
              <a:rPr lang="ko-KR" altLang="ko-KR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ko-KR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ko-KR" alt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텍스트 개체 틀 5"/>
          <p:cNvSpPr>
            <a:spLocks noGrp="1"/>
          </p:cNvSpPr>
          <p:nvPr>
            <p:ph type="body" idx="1"/>
          </p:nvPr>
        </p:nvSpPr>
        <p:spPr>
          <a:xfrm>
            <a:off x="466725" y="836613"/>
            <a:ext cx="4826000" cy="23050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900" dirty="0" smtClean="0">
                <a:latin typeface="Arial Black" pitchFamily="34" charset="0"/>
                <a:cs typeface="Arial" charset="0"/>
              </a:rPr>
              <a:t>1. Feature   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 smtClean="0">
                <a:cs typeface="Arial" charset="0"/>
              </a:rPr>
              <a:t>    Built-in Dual Side Color CIS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 smtClean="0">
                <a:cs typeface="Arial" charset="0"/>
              </a:rPr>
              <a:t>    High Quality 600 DPI Color Scan                   </a:t>
            </a:r>
            <a:endParaRPr lang="ko-KR" altLang="ko-KR" sz="1300" dirty="0" smtClean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 smtClean="0">
                <a:cs typeface="Arial" charset="0"/>
              </a:rPr>
              <a:t>    Duplex Image Scan</a:t>
            </a:r>
            <a:endParaRPr lang="ko-KR" altLang="ko-KR" sz="1300" dirty="0" smtClean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1300" dirty="0" smtClean="0">
                <a:cs typeface="Arial" charset="0"/>
              </a:rPr>
              <a:t>    </a:t>
            </a:r>
            <a:r>
              <a:rPr lang="en-US" altLang="ko-KR" sz="1300" dirty="0" smtClean="0">
                <a:ea typeface="맑은 고딕" pitchFamily="50" charset="-127"/>
              </a:rPr>
              <a:t>Readable </a:t>
            </a:r>
            <a:r>
              <a:rPr lang="en-US" altLang="ko-KR" sz="1300" dirty="0" smtClean="0">
                <a:cs typeface="Arial" charset="0"/>
              </a:rPr>
              <a:t>OCR, BARCODE Recognition</a:t>
            </a:r>
            <a:endParaRPr lang="ko-KR" altLang="ko-KR" sz="1300" dirty="0" smtClean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 smtClean="0">
                <a:cs typeface="Arial" charset="0"/>
              </a:rPr>
              <a:t>    Available BMP, TIF, JPG File Format</a:t>
            </a:r>
            <a:endParaRPr lang="ko-KR" altLang="ko-KR" sz="1300" dirty="0" smtClean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 smtClean="0">
                <a:cs typeface="Arial" charset="0"/>
              </a:rPr>
              <a:t>    USB 2.0 Interface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>
                <a:latin typeface="Arial" charset="0"/>
                <a:cs typeface="Arial" charset="0"/>
              </a:rPr>
              <a:t> </a:t>
            </a:r>
            <a:r>
              <a:rPr lang="en-US" altLang="ko-KR" sz="1300" dirty="0" smtClean="0">
                <a:latin typeface="Arial" charset="0"/>
                <a:cs typeface="Arial" charset="0"/>
              </a:rPr>
              <a:t>    Optional suspect ID Card Detection (UV, IR)</a:t>
            </a:r>
            <a:endParaRPr lang="ko-KR" alt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10244" name="텍스트 개체 틀 8"/>
          <p:cNvSpPr>
            <a:spLocks noGrp="1"/>
          </p:cNvSpPr>
          <p:nvPr>
            <p:ph type="body" sz="quarter" idx="3"/>
          </p:nvPr>
        </p:nvSpPr>
        <p:spPr>
          <a:xfrm>
            <a:off x="5253038" y="4929188"/>
            <a:ext cx="2957512" cy="444500"/>
          </a:xfrm>
        </p:spPr>
        <p:txBody>
          <a:bodyPr/>
          <a:lstStyle/>
          <a:p>
            <a:pPr eaLnBrk="1" hangingPunct="1"/>
            <a:r>
              <a:rPr kumimoji="1" lang="en-US" altLang="ko-KR" sz="1800" smtClean="0">
                <a:latin typeface="Arial Black" pitchFamily="34" charset="0"/>
                <a:ea typeface="HY견명조" pitchFamily="18" charset="-127"/>
                <a:cs typeface="Arial" charset="0"/>
              </a:rPr>
              <a:t>4. Requirements</a:t>
            </a:r>
            <a:endParaRPr lang="ko-KR" altLang="en-US" smtClean="0">
              <a:latin typeface="Arial Black" pitchFamily="34" charset="0"/>
              <a:ea typeface="HY견명조" pitchFamily="18" charset="-127"/>
              <a:cs typeface="Arial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88040"/>
              </p:ext>
            </p:extLst>
          </p:nvPr>
        </p:nvGraphicFramePr>
        <p:xfrm>
          <a:off x="714375" y="3595688"/>
          <a:ext cx="4289673" cy="3073398"/>
        </p:xfrm>
        <a:graphic>
          <a:graphicData uri="http://schemas.openxmlformats.org/drawingml/2006/table">
            <a:tbl>
              <a:tblPr/>
              <a:tblGrid>
                <a:gridCol w="1566772"/>
                <a:gridCol w="2722901"/>
              </a:tblGrid>
              <a:tr h="273568">
                <a:tc>
                  <a:txBody>
                    <a:bodyPr/>
                    <a:lstStyle/>
                    <a:p>
                      <a:pPr marL="0" indent="88900"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Card 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Size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ISO7811 Credit Card Size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Resolution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~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600 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DPI  Duplex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Speed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Over 54 mm/sec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Color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24 bit True Color, 8 Bit Gray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1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File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Format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BMP, TIF, JPG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Side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Dual Side Scan (at once)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5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S/W Interface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Supported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TWAIN 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river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Interface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USB 2.0 (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USB Hub)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Power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DC 12V, 2.0A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Dimension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117(W) x 171(D) x 79(H) mm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Weight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Approx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740g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내용 개체 틀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33142849"/>
              </p:ext>
            </p:extLst>
          </p:nvPr>
        </p:nvGraphicFramePr>
        <p:xfrm>
          <a:off x="5324475" y="5381625"/>
          <a:ext cx="3568005" cy="889636"/>
        </p:xfrm>
        <a:graphic>
          <a:graphicData uri="http://schemas.openxmlformats.org/drawingml/2006/table">
            <a:tbl>
              <a:tblPr/>
              <a:tblGrid>
                <a:gridCol w="1335757"/>
                <a:gridCol w="2232248"/>
              </a:tblGrid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Windows XP, Vista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7 32bit, 64bit, Linux, Android 4.0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CPU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Pentium </a:t>
                      </a:r>
                      <a:r>
                        <a:rPr lang="ko-KR" sz="1200" b="0" kern="100" dirty="0">
                          <a:latin typeface="Arial" pitchFamily="34" charset="0"/>
                          <a:cs typeface="Arial" pitchFamily="34" charset="0"/>
                        </a:rPr>
                        <a:t>Ⅲ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1GHz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RAM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256MB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79942"/>
              </p:ext>
            </p:extLst>
          </p:nvPr>
        </p:nvGraphicFramePr>
        <p:xfrm>
          <a:off x="5324475" y="3667125"/>
          <a:ext cx="3357564" cy="1130300"/>
        </p:xfrm>
        <a:graphic>
          <a:graphicData uri="http://schemas.openxmlformats.org/drawingml/2006/table">
            <a:tbl>
              <a:tblPr/>
              <a:tblGrid>
                <a:gridCol w="1678782"/>
                <a:gridCol w="1678782"/>
              </a:tblGrid>
              <a:tr h="28257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Interface Type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USB </a:t>
                      </a:r>
                      <a:r>
                        <a:rPr lang="en-US" sz="12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1.1 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Resolution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500 DPI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Arial"/>
                          <a:ea typeface="맑은 고딕"/>
                          <a:cs typeface="Times New Roman"/>
                        </a:rPr>
                        <a:t>Voltage</a:t>
                      </a:r>
                      <a:endParaRPr lang="ko-KR" sz="1200" b="0" kern="10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5 </a:t>
                      </a:r>
                      <a:r>
                        <a:rPr lang="en-US" sz="12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V</a:t>
                      </a:r>
                      <a:r>
                        <a:rPr lang="en-US" sz="1200" b="0" kern="100" baseline="0" dirty="0" smtClean="0">
                          <a:latin typeface="Arial"/>
                          <a:ea typeface="맑은 고딕"/>
                          <a:cs typeface="Times New Roman"/>
                        </a:rPr>
                        <a:t> (USB Power)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Dimension (</a:t>
                      </a:r>
                      <a:r>
                        <a:rPr lang="en-US" sz="10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W x L x H)</a:t>
                      </a:r>
                      <a:endParaRPr lang="ko-KR" sz="10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25.3 x </a:t>
                      </a:r>
                      <a:r>
                        <a:rPr lang="en-US" sz="1200" b="0" kern="100" dirty="0">
                          <a:latin typeface="Arial"/>
                          <a:ea typeface="맑은 고딕"/>
                          <a:cs typeface="Times New Roman"/>
                        </a:rPr>
                        <a:t>40.7 </a:t>
                      </a:r>
                      <a:r>
                        <a:rPr lang="en-US" sz="1200" b="0" kern="100" dirty="0" smtClean="0">
                          <a:latin typeface="Arial"/>
                          <a:ea typeface="맑은 고딕"/>
                          <a:cs typeface="Times New Roman"/>
                        </a:rPr>
                        <a:t>x 67.7 mm</a:t>
                      </a:r>
                      <a:endParaRPr lang="ko-KR" sz="1200" b="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5" name="Rectangle 1"/>
          <p:cNvSpPr>
            <a:spLocks noChangeArrowheads="1"/>
          </p:cNvSpPr>
          <p:nvPr/>
        </p:nvSpPr>
        <p:spPr bwMode="auto">
          <a:xfrm>
            <a:off x="5219700" y="3251018"/>
            <a:ext cx="3783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 dirty="0">
                <a:latin typeface="Arial Black" pitchFamily="34" charset="0"/>
                <a:ea typeface="맑은 고딕" pitchFamily="50" charset="-127"/>
                <a:cs typeface="Arial" charset="0"/>
              </a:rPr>
              <a:t>3. Fingerprint Module </a:t>
            </a:r>
            <a:r>
              <a:rPr kumimoji="0" lang="en-US" altLang="ko-KR" sz="1600" b="1" dirty="0">
                <a:latin typeface="Arial Black" pitchFamily="34" charset="0"/>
                <a:ea typeface="맑은 고딕" pitchFamily="50" charset="-127"/>
                <a:cs typeface="Arial" charset="0"/>
              </a:rPr>
              <a:t>(Option)</a:t>
            </a:r>
            <a:endParaRPr kumimoji="0" lang="en-US" altLang="ko-KR" sz="1600" dirty="0">
              <a:latin typeface="Arial Black" pitchFamily="34" charset="0"/>
              <a:ea typeface="맑은 고딕" pitchFamily="50" charset="-127"/>
              <a:cs typeface="Arial" charset="0"/>
            </a:endParaRPr>
          </a:p>
        </p:txBody>
      </p:sp>
      <p:sp>
        <p:nvSpPr>
          <p:cNvPr id="10316" name="Rectangle 2"/>
          <p:cNvSpPr>
            <a:spLocks noChangeArrowheads="1"/>
          </p:cNvSpPr>
          <p:nvPr/>
        </p:nvSpPr>
        <p:spPr bwMode="auto">
          <a:xfrm>
            <a:off x="431800" y="3203575"/>
            <a:ext cx="4787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2.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Specifications</a:t>
            </a:r>
            <a:endParaRPr kumimoji="0" lang="en-US" altLang="ko-KR" dirty="0">
              <a:latin typeface="Arial Black" pitchFamily="34" charset="0"/>
              <a:ea typeface="맑은 고딕" pitchFamily="50" charset="-127"/>
              <a:cs typeface="Times New Roman" pitchFamily="18" charset="0"/>
            </a:endParaRPr>
          </a:p>
        </p:txBody>
      </p:sp>
      <p:pic>
        <p:nvPicPr>
          <p:cNvPr id="10317" name="그림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6713" y="1101725"/>
            <a:ext cx="36957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485662"/>
            <a:ext cx="811608" cy="1245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801813" y="80963"/>
            <a:ext cx="5627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kumimoji="0" lang="en-US" altLang="ko-KR" sz="3200" b="1" dirty="0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HSIT-200B</a:t>
            </a:r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  <a:p>
            <a:pPr algn="ctr" eaLnBrk="0" latinLnBrk="0" hangingPunct="0"/>
            <a:r>
              <a:rPr kumimoji="0" lang="en-US" altLang="ko-KR" sz="3200" b="1" dirty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A4  Barcode Document Reader</a:t>
            </a:r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21984"/>
              </p:ext>
            </p:extLst>
          </p:nvPr>
        </p:nvGraphicFramePr>
        <p:xfrm>
          <a:off x="571500" y="3857625"/>
          <a:ext cx="4643438" cy="2571750"/>
        </p:xfrm>
        <a:graphic>
          <a:graphicData uri="http://schemas.openxmlformats.org/drawingml/2006/table">
            <a:tbl>
              <a:tblPr/>
              <a:tblGrid>
                <a:gridCol w="1695983"/>
                <a:gridCol w="2947455"/>
              </a:tblGrid>
              <a:tr h="285750">
                <a:tc>
                  <a:txBody>
                    <a:bodyPr/>
                    <a:lstStyle/>
                    <a:p>
                      <a:pPr marL="0" indent="0"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Paper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Size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Max. 216 x 330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Scan Resolution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200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DPI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RGB Color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Scan Speed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Max. 300 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mm/sec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Color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24 bit Color,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4, 8 Bit Gray Color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Scan File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Format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BMP, RAW, TIF, JPG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Interface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USB 2.0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Power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DC 24V, 2.5A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Dimension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300(W) x 180(D) x 225(H)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Weight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Approx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 3.1g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23" name="Rectangle 2"/>
          <p:cNvSpPr>
            <a:spLocks noChangeArrowheads="1"/>
          </p:cNvSpPr>
          <p:nvPr/>
        </p:nvSpPr>
        <p:spPr bwMode="auto">
          <a:xfrm>
            <a:off x="373657" y="967700"/>
            <a:ext cx="51435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>
              <a:buFontTx/>
              <a:buAutoNum type="arabicPeriod"/>
              <a:defRPr/>
            </a:pPr>
            <a:r>
              <a:rPr kumimoji="0" lang="en-US" altLang="ko-KR" b="1" dirty="0">
                <a:latin typeface="Arial Black" pitchFamily="34" charset="0"/>
                <a:ea typeface="HY견명조" pitchFamily="18" charset="-127"/>
                <a:cs typeface="Arial" charset="0"/>
              </a:rPr>
              <a:t> Feature</a:t>
            </a:r>
          </a:p>
          <a:p>
            <a:pPr indent="177800">
              <a:defRPr/>
            </a:pPr>
            <a:endParaRPr kumimoji="0" lang="en-US" altLang="ko-KR" sz="800" dirty="0">
              <a:latin typeface="Arial" charset="0"/>
              <a:ea typeface="HY견명조" pitchFamily="18" charset="-127"/>
              <a:cs typeface="Arial" charset="0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dirty="0">
                <a:latin typeface="+mn-lt"/>
                <a:ea typeface="맑은 고딕" pitchFamily="50" charset="-127"/>
                <a:cs typeface="Arial" charset="0"/>
              </a:rPr>
              <a:t>    </a:t>
            </a:r>
            <a:r>
              <a:rPr kumimoji="0" lang="en-US" altLang="ko-KR" sz="1300" b="1" dirty="0">
                <a:latin typeface="+mn-lt"/>
                <a:ea typeface="맑은 고딕" pitchFamily="50" charset="-127"/>
                <a:cs typeface="Arial" charset="0"/>
              </a:rPr>
              <a:t>Built-in Thermal Endorser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High Speed 200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DPI Color Scan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Excellent Cash &amp; Ticket Processing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System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Readable OCR,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BARCODE(1D, 2D)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Available BMP, RAW, TIF, JPG File Format</a:t>
            </a: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USB 2.0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Interface</a:t>
            </a: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   </a:t>
            </a:r>
            <a:r>
              <a:rPr kumimoji="0" lang="en-US" altLang="ko-KR" sz="1300" b="1" dirty="0">
                <a:latin typeface="+mn-ea"/>
                <a:ea typeface="+mn-ea"/>
              </a:rPr>
              <a:t>Optional Thermal Print Head</a:t>
            </a:r>
          </a:p>
          <a:p>
            <a:pPr eaLnBrk="0" latinLnBrk="0" hangingPunct="0">
              <a:lnSpc>
                <a:spcPct val="150000"/>
              </a:lnSpc>
              <a:defRPr/>
            </a:pPr>
            <a:endParaRPr kumimoji="0" lang="en-US" altLang="ko-KR" sz="1300" b="1" dirty="0">
              <a:latin typeface="+mn-lt"/>
              <a:ea typeface="맑은 고딕" pitchFamily="50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500688" y="3857625"/>
          <a:ext cx="3143250" cy="928689"/>
        </p:xfrm>
        <a:graphic>
          <a:graphicData uri="http://schemas.openxmlformats.org/drawingml/2006/table">
            <a:tbl>
              <a:tblPr/>
              <a:tblGrid>
                <a:gridCol w="1135980"/>
                <a:gridCol w="2007270"/>
              </a:tblGrid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Print Type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Thermal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Resolution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200 DPI, 8dot/mm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Print Width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24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66" name="Rectangle 4"/>
          <p:cNvSpPr>
            <a:spLocks noChangeArrowheads="1"/>
          </p:cNvSpPr>
          <p:nvPr/>
        </p:nvSpPr>
        <p:spPr bwMode="auto">
          <a:xfrm>
            <a:off x="5572125" y="3492500"/>
            <a:ext cx="1643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 dirty="0" smtClean="0">
                <a:latin typeface="Arial Black" pitchFamily="34" charset="0"/>
                <a:ea typeface="맑은 고딕" pitchFamily="50" charset="-127"/>
                <a:cs typeface="Arial" charset="0"/>
              </a:rPr>
              <a:t>3</a:t>
            </a:r>
            <a:r>
              <a:rPr kumimoji="0" lang="en-US" altLang="ko-KR" b="1" dirty="0">
                <a:latin typeface="Arial Black" pitchFamily="34" charset="0"/>
                <a:ea typeface="맑은 고딕" pitchFamily="50" charset="-127"/>
                <a:cs typeface="Arial" charset="0"/>
              </a:rPr>
              <a:t>. </a:t>
            </a:r>
            <a:r>
              <a:rPr kumimoji="0" lang="en-US" altLang="ko-KR" b="1" dirty="0" smtClean="0">
                <a:latin typeface="Arial Black" pitchFamily="34" charset="0"/>
                <a:ea typeface="맑은 고딕" pitchFamily="50" charset="-127"/>
                <a:cs typeface="Arial" charset="0"/>
              </a:rPr>
              <a:t>Endorser</a:t>
            </a:r>
            <a:endParaRPr kumimoji="0" lang="en-US" altLang="ko-KR" b="1" dirty="0">
              <a:latin typeface="Arial Black" pitchFamily="34" charset="0"/>
              <a:ea typeface="맑은 고딕" pitchFamily="50" charset="-127"/>
              <a:cs typeface="Arial" charset="0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5500688" y="5500688"/>
          <a:ext cx="3143250" cy="857250"/>
        </p:xfrm>
        <a:graphic>
          <a:graphicData uri="http://schemas.openxmlformats.org/drawingml/2006/table">
            <a:tbl>
              <a:tblPr/>
              <a:tblGrid>
                <a:gridCol w="418785"/>
                <a:gridCol w="2724465"/>
              </a:tblGrid>
              <a:tr h="43890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Code39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Code128,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I2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of5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UPC/EAN, </a:t>
                      </a:r>
                      <a:r>
                        <a:rPr lang="en-US" sz="1200" b="0" kern="10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Codebar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Code32,Code93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41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PDF417,QR,Data 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Matrix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78" name="Rectangle 5"/>
          <p:cNvSpPr>
            <a:spLocks noChangeArrowheads="1"/>
          </p:cNvSpPr>
          <p:nvPr/>
        </p:nvSpPr>
        <p:spPr bwMode="auto">
          <a:xfrm>
            <a:off x="5594350" y="5148263"/>
            <a:ext cx="1714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>
                <a:latin typeface="Arial Black" pitchFamily="34" charset="0"/>
                <a:ea typeface="맑은 고딕" pitchFamily="50" charset="-127"/>
                <a:cs typeface="Arial" charset="0"/>
              </a:rPr>
              <a:t>4. Barcode</a:t>
            </a:r>
          </a:p>
        </p:txBody>
      </p:sp>
      <p:sp>
        <p:nvSpPr>
          <p:cNvPr id="9279" name="Rectangle 2"/>
          <p:cNvSpPr>
            <a:spLocks noChangeArrowheads="1"/>
          </p:cNvSpPr>
          <p:nvPr/>
        </p:nvSpPr>
        <p:spPr bwMode="auto">
          <a:xfrm>
            <a:off x="395288" y="3492500"/>
            <a:ext cx="4787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2.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Specifications</a:t>
            </a:r>
            <a:endParaRPr kumimoji="0" lang="en-US" altLang="ko-KR" dirty="0">
              <a:latin typeface="Arial Black" pitchFamily="34" charset="0"/>
              <a:ea typeface="맑은 고딕" pitchFamily="50" charset="-127"/>
              <a:cs typeface="Times New Roman" pitchFamily="18" charset="0"/>
            </a:endParaRPr>
          </a:p>
        </p:txBody>
      </p:sp>
      <p:pic>
        <p:nvPicPr>
          <p:cNvPr id="9280" name="그림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4350" y="1147763"/>
            <a:ext cx="28098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214438" y="0"/>
            <a:ext cx="70564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ko-KR" sz="3200" b="1" dirty="0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HSIT-200M</a:t>
            </a:r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  <a:p>
            <a:pPr algn="ctr" eaLnBrk="0" latinLnBrk="0" hangingPunct="0"/>
            <a:r>
              <a:rPr kumimoji="0" lang="en-US" altLang="ko-KR" sz="3200" b="1" dirty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A4 Lottery Ticket Scanner </a:t>
            </a:r>
            <a:r>
              <a:rPr kumimoji="0" lang="en-US" altLang="ko-KR" sz="3200" b="1" dirty="0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Mechanism</a:t>
            </a:r>
            <a:endParaRPr kumimoji="0" lang="en-US" altLang="ko-KR" sz="3200" b="1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  <a:p>
            <a:pPr algn="ctr" eaLnBrk="0" latinLnBrk="0" hangingPunct="0"/>
            <a:r>
              <a:rPr kumimoji="0" lang="en-US" altLang="ko-KR" sz="3200" b="1" dirty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w</a:t>
            </a:r>
            <a:r>
              <a:rPr kumimoji="0" lang="en-US" altLang="ko-KR" sz="3200" b="1" dirty="0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ith  </a:t>
            </a:r>
            <a:r>
              <a:rPr kumimoji="0" lang="en-US" altLang="ko-KR" sz="3200" b="1" dirty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TPH  </a:t>
            </a:r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51526"/>
              </p:ext>
            </p:extLst>
          </p:nvPr>
        </p:nvGraphicFramePr>
        <p:xfrm>
          <a:off x="571500" y="3857625"/>
          <a:ext cx="4643438" cy="2571750"/>
        </p:xfrm>
        <a:graphic>
          <a:graphicData uri="http://schemas.openxmlformats.org/drawingml/2006/table">
            <a:tbl>
              <a:tblPr/>
              <a:tblGrid>
                <a:gridCol w="1695983"/>
                <a:gridCol w="2947455"/>
              </a:tblGrid>
              <a:tr h="285750">
                <a:tc>
                  <a:txBody>
                    <a:bodyPr/>
                    <a:lstStyle/>
                    <a:p>
                      <a:pPr marL="0" indent="0"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Paper 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Size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Min.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75 x 70mm  /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Max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 216 x 330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Scan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Resolution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200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DPI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RGB Color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Scan Speed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Max. 480 mm/sec (Gray)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Color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24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bit Color,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4, 8 Bit Gray Color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Scan File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Format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BMP, RAW, TIF, JPG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Interface 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USB 2.0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Power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DC 24V,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2.5A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Dimension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252(W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115.5(D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88.4(H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)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 Weight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Approx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2.1kg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23" name="Rectangle 2"/>
          <p:cNvSpPr>
            <a:spLocks noChangeArrowheads="1"/>
          </p:cNvSpPr>
          <p:nvPr/>
        </p:nvSpPr>
        <p:spPr bwMode="auto">
          <a:xfrm>
            <a:off x="395288" y="1052513"/>
            <a:ext cx="51435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>
              <a:buFontTx/>
              <a:buAutoNum type="arabicPeriod"/>
              <a:defRPr/>
            </a:pPr>
            <a:r>
              <a:rPr kumimoji="0" lang="en-US" altLang="ko-KR" b="1" dirty="0">
                <a:latin typeface="Arial Black" pitchFamily="34" charset="0"/>
                <a:ea typeface="HY견명조" pitchFamily="18" charset="-127"/>
                <a:cs typeface="Arial" charset="0"/>
              </a:rPr>
              <a:t> Feature</a:t>
            </a:r>
          </a:p>
          <a:p>
            <a:pPr indent="177800">
              <a:defRPr/>
            </a:pPr>
            <a:endParaRPr kumimoji="0" lang="en-US" altLang="ko-KR" sz="800" dirty="0">
              <a:latin typeface="Arial" charset="0"/>
              <a:ea typeface="HY견명조" pitchFamily="18" charset="-127"/>
              <a:cs typeface="Arial" charset="0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dirty="0">
                <a:latin typeface="+mn-lt"/>
                <a:ea typeface="맑은 고딕" pitchFamily="50" charset="-127"/>
                <a:cs typeface="Arial" charset="0"/>
              </a:rPr>
              <a:t>    </a:t>
            </a:r>
            <a:r>
              <a:rPr kumimoji="0" lang="en-US" altLang="ko-KR" sz="1300" b="1" dirty="0">
                <a:latin typeface="+mn-lt"/>
                <a:ea typeface="맑은 고딕" pitchFamily="50" charset="-127"/>
              </a:rPr>
              <a:t>High Speed 200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DPI Color Scan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Excellent Lottery Ticket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Processing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Readable OCR,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BARCODE(1D, 2D)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Available BMP, RAW, TIF, JPG File Format</a:t>
            </a: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USB 2.0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Interface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   Optional Thermal Print Head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500688" y="3857625"/>
          <a:ext cx="3143250" cy="928689"/>
        </p:xfrm>
        <a:graphic>
          <a:graphicData uri="http://schemas.openxmlformats.org/drawingml/2006/table">
            <a:tbl>
              <a:tblPr/>
              <a:tblGrid>
                <a:gridCol w="1135980"/>
                <a:gridCol w="2007270"/>
              </a:tblGrid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Print Type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Thermal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Resolution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200 DPI, 8dot/mm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 Width</a:t>
                      </a:r>
                      <a:endParaRPr lang="ko-KR" altLang="ko-KR" sz="1200" b="0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24 mm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42" name="Rectangle 4"/>
          <p:cNvSpPr>
            <a:spLocks noChangeArrowheads="1"/>
          </p:cNvSpPr>
          <p:nvPr/>
        </p:nvSpPr>
        <p:spPr bwMode="auto">
          <a:xfrm>
            <a:off x="5572125" y="3492500"/>
            <a:ext cx="1643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>
                <a:latin typeface="Arial Black" pitchFamily="34" charset="0"/>
                <a:ea typeface="맑은 고딕" pitchFamily="50" charset="-127"/>
                <a:cs typeface="Arial" charset="0"/>
              </a:rPr>
              <a:t>3. Endorser</a:t>
            </a: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5500688" y="5500688"/>
          <a:ext cx="3143250" cy="857250"/>
        </p:xfrm>
        <a:graphic>
          <a:graphicData uri="http://schemas.openxmlformats.org/drawingml/2006/table">
            <a:tbl>
              <a:tblPr/>
              <a:tblGrid>
                <a:gridCol w="418785"/>
                <a:gridCol w="2724465"/>
              </a:tblGrid>
              <a:tr h="43890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Code39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Code128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I2of5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UPC/EAN,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Codebar</a:t>
                      </a: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, 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Code32,Code93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41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2D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PDF417,QR,Data </a:t>
                      </a:r>
                      <a:r>
                        <a:rPr lang="en-US" sz="1200" b="0" kern="1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Matrix</a:t>
                      </a:r>
                      <a:endParaRPr lang="ko-KR" sz="1200" b="0" kern="100" dirty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54" name="Rectangle 5"/>
          <p:cNvSpPr>
            <a:spLocks noChangeArrowheads="1"/>
          </p:cNvSpPr>
          <p:nvPr/>
        </p:nvSpPr>
        <p:spPr bwMode="auto">
          <a:xfrm>
            <a:off x="5594350" y="5148263"/>
            <a:ext cx="1714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>
                <a:latin typeface="Arial Black" pitchFamily="34" charset="0"/>
                <a:ea typeface="맑은 고딕" pitchFamily="50" charset="-127"/>
                <a:cs typeface="Arial" charset="0"/>
              </a:rPr>
              <a:t>4. Barcode</a:t>
            </a:r>
          </a:p>
        </p:txBody>
      </p:sp>
      <p:sp>
        <p:nvSpPr>
          <p:cNvPr id="8255" name="Rectangle 2"/>
          <p:cNvSpPr>
            <a:spLocks noChangeArrowheads="1"/>
          </p:cNvSpPr>
          <p:nvPr/>
        </p:nvSpPr>
        <p:spPr bwMode="auto">
          <a:xfrm>
            <a:off x="395288" y="3492500"/>
            <a:ext cx="4787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2.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Specifications</a:t>
            </a:r>
            <a:endParaRPr kumimoji="0" lang="en-US" altLang="ko-KR" dirty="0">
              <a:latin typeface="Arial Black" pitchFamily="34" charset="0"/>
              <a:ea typeface="맑은 고딕" pitchFamily="50" charset="-127"/>
              <a:cs typeface="Times New Roman" pitchFamily="18" charset="0"/>
            </a:endParaRPr>
          </a:p>
        </p:txBody>
      </p:sp>
      <p:pic>
        <p:nvPicPr>
          <p:cNvPr id="8256" name="그림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196975"/>
            <a:ext cx="3629025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50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801813" y="80963"/>
            <a:ext cx="50561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ko-KR" sz="3200" b="1" dirty="0" err="1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EZcaller</a:t>
            </a:r>
            <a:r>
              <a:rPr kumimoji="0" lang="en-US" altLang="ko-KR" sz="3200" b="1" dirty="0" smtClean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 </a:t>
            </a:r>
            <a:r>
              <a:rPr kumimoji="0" lang="en-US" altLang="ko-KR" sz="3200" b="1" dirty="0">
                <a:solidFill>
                  <a:srgbClr val="2DFF8C"/>
                </a:solidFill>
                <a:latin typeface="Times New Roman" pitchFamily="18" charset="0"/>
                <a:ea typeface="HY견명조" pitchFamily="18" charset="-127"/>
                <a:cs typeface="Times New Roman" pitchFamily="18" charset="0"/>
              </a:rPr>
              <a:t>with USB</a:t>
            </a:r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  <a:p>
            <a:pPr algn="ctr" eaLnBrk="0" latinLnBrk="0" hangingPunct="0"/>
            <a:endParaRPr kumimoji="0" lang="en-US" altLang="ko-KR" sz="3200" dirty="0">
              <a:solidFill>
                <a:srgbClr val="2DFF8C"/>
              </a:solidFill>
              <a:latin typeface="Times New Roman" pitchFamily="18" charset="0"/>
              <a:ea typeface="HY견명조" pitchFamily="18" charset="-127"/>
              <a:cs typeface="Times New Roman" pitchFamily="18" charset="0"/>
            </a:endParaRPr>
          </a:p>
        </p:txBody>
      </p:sp>
      <p:sp>
        <p:nvSpPr>
          <p:cNvPr id="12323" name="Rectangle 2"/>
          <p:cNvSpPr>
            <a:spLocks noChangeArrowheads="1"/>
          </p:cNvSpPr>
          <p:nvPr/>
        </p:nvSpPr>
        <p:spPr bwMode="auto">
          <a:xfrm>
            <a:off x="344365" y="1052513"/>
            <a:ext cx="8929687" cy="19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>
              <a:buFontTx/>
              <a:buAutoNum type="arabicPeriod"/>
              <a:defRPr/>
            </a:pPr>
            <a:r>
              <a:rPr kumimoji="0" lang="en-US" altLang="ko-KR" b="1" dirty="0">
                <a:latin typeface="Arial Black" pitchFamily="34" charset="0"/>
                <a:ea typeface="HY견명조" pitchFamily="18" charset="-127"/>
                <a:cs typeface="Arial" charset="0"/>
              </a:rPr>
              <a:t> </a:t>
            </a:r>
            <a:r>
              <a:rPr kumimoji="0" lang="en-US" altLang="ko-KR" b="1" dirty="0" err="1" smtClean="0">
                <a:latin typeface="Arial Black" pitchFamily="34" charset="0"/>
                <a:ea typeface="HY견명조" pitchFamily="18" charset="-127"/>
                <a:cs typeface="Arial" charset="0"/>
              </a:rPr>
              <a:t>EZcaller</a:t>
            </a:r>
            <a:r>
              <a:rPr kumimoji="0" lang="en-US" altLang="ko-KR" b="1" dirty="0" smtClean="0">
                <a:latin typeface="Arial Black" pitchFamily="34" charset="0"/>
                <a:ea typeface="HY견명조" pitchFamily="18" charset="-127"/>
                <a:cs typeface="Arial" charset="0"/>
              </a:rPr>
              <a:t> </a:t>
            </a:r>
            <a:r>
              <a:rPr kumimoji="0" lang="en-US" altLang="ko-KR" b="1" dirty="0">
                <a:latin typeface="Arial Black" pitchFamily="34" charset="0"/>
                <a:ea typeface="HY견명조" pitchFamily="18" charset="-127"/>
                <a:cs typeface="Arial" charset="0"/>
              </a:rPr>
              <a:t>?</a:t>
            </a:r>
          </a:p>
          <a:p>
            <a:pPr indent="177800">
              <a:defRPr/>
            </a:pPr>
            <a:endParaRPr kumimoji="0" lang="en-US" altLang="ko-KR" sz="800" dirty="0">
              <a:latin typeface="Arial" charset="0"/>
              <a:ea typeface="HY견명조" pitchFamily="18" charset="-127"/>
              <a:cs typeface="Arial" charset="0"/>
            </a:endParaRPr>
          </a:p>
          <a:p>
            <a:pPr lvl="1"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 smtClean="0">
                <a:latin typeface="+mn-lt"/>
                <a:ea typeface="맑은 고딕" pitchFamily="50" charset="-127"/>
                <a:cs typeface="Arial" charset="0"/>
              </a:rPr>
              <a:t>One-Click </a:t>
            </a:r>
            <a:r>
              <a:rPr kumimoji="0" lang="en-US" altLang="ko-KR" sz="1300" b="1" dirty="0">
                <a:latin typeface="+mn-lt"/>
                <a:ea typeface="맑은 고딕" pitchFamily="50" charset="-127"/>
                <a:cs typeface="Arial" charset="0"/>
              </a:rPr>
              <a:t>meets all your needs from taking a message </a:t>
            </a:r>
            <a:r>
              <a:rPr kumimoji="0" lang="en-US" altLang="ko-KR" sz="1300" b="1" dirty="0">
                <a:latin typeface="+mn-lt"/>
                <a:ea typeface="맑은 고딕" pitchFamily="50" charset="-127"/>
              </a:rPr>
              <a:t>while calling </a:t>
            </a:r>
          </a:p>
          <a:p>
            <a:pPr lvl="1"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long </a:t>
            </a:r>
            <a:r>
              <a:rPr kumimoji="0" lang="en-US" altLang="ko-KR" sz="1300" b="1" dirty="0">
                <a:latin typeface="+mn-lt"/>
                <a:ea typeface="맑은 고딕" pitchFamily="50" charset="-127"/>
              </a:rPr>
              <a:t>continuous calls and program that is compatible with Outlook Express.       </a:t>
            </a:r>
          </a:p>
          <a:p>
            <a:pPr lvl="1"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It </a:t>
            </a:r>
            <a:r>
              <a:rPr kumimoji="0" lang="en-US" altLang="ko-KR" sz="1300" b="1" dirty="0">
                <a:latin typeface="+mn-lt"/>
                <a:ea typeface="맑은 고딕" pitchFamily="50" charset="-127"/>
              </a:rPr>
              <a:t>will make your job a whole lot easier. Easy installation with USB works independently with no                                      </a:t>
            </a:r>
            <a:r>
              <a:rPr kumimoji="0" lang="en-US" altLang="ko-KR" sz="1300" b="1" dirty="0" smtClean="0">
                <a:latin typeface="+mn-lt"/>
                <a:ea typeface="맑은 고딕" pitchFamily="50" charset="-127"/>
              </a:rPr>
              <a:t>                 additional power just like normal phone.</a:t>
            </a:r>
            <a:endParaRPr kumimoji="0" lang="en-US" altLang="ko-KR" sz="1300" b="1" dirty="0">
              <a:latin typeface="+mn-lt"/>
              <a:ea typeface="맑은 고딕" pitchFamily="50" charset="-127"/>
            </a:endParaRPr>
          </a:p>
          <a:p>
            <a:pPr eaLnBrk="0" latinLnBrk="0" hangingPunct="0">
              <a:lnSpc>
                <a:spcPct val="150000"/>
              </a:lnSpc>
              <a:defRPr/>
            </a:pPr>
            <a:r>
              <a:rPr kumimoji="0" lang="en-US" altLang="ko-KR" sz="1300" b="1" dirty="0">
                <a:latin typeface="+mn-lt"/>
                <a:ea typeface="맑은 고딕" pitchFamily="50" charset="-127"/>
              </a:rPr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572125" y="4286250"/>
            <a:ext cx="292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>
                <a:latin typeface="Arial Black" pitchFamily="34" charset="0"/>
                <a:ea typeface="맑은 고딕" pitchFamily="50" charset="-127"/>
                <a:cs typeface="Arial" charset="0"/>
              </a:rPr>
              <a:t>4. Block Diagram</a:t>
            </a:r>
          </a:p>
        </p:txBody>
      </p:sp>
      <p:sp>
        <p:nvSpPr>
          <p:cNvPr id="13376" name="Rectangle 2"/>
          <p:cNvSpPr>
            <a:spLocks noChangeArrowheads="1"/>
          </p:cNvSpPr>
          <p:nvPr/>
        </p:nvSpPr>
        <p:spPr bwMode="auto">
          <a:xfrm>
            <a:off x="285750" y="2745790"/>
            <a:ext cx="47879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 2</a:t>
            </a:r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Features</a:t>
            </a:r>
          </a:p>
          <a:p>
            <a:pPr lvl="1" eaLnBrk="0" latinLnBrk="0" hangingPunct="0">
              <a:defRPr/>
            </a:pPr>
            <a:r>
              <a:rPr kumimoji="0" lang="en-US" altLang="ko-KR" sz="1400" dirty="0" smtClean="0">
                <a:latin typeface="+mn-lt"/>
                <a:ea typeface="맑은 고딕" pitchFamily="50" charset="-127"/>
                <a:cs typeface="Arial" charset="0"/>
              </a:rPr>
              <a:t>User-Friendly</a:t>
            </a:r>
            <a:endParaRPr kumimoji="0" lang="en-US" altLang="ko-KR" sz="1400" dirty="0">
              <a:latin typeface="+mn-lt"/>
              <a:ea typeface="맑은 고딕" pitchFamily="50" charset="-127"/>
              <a:cs typeface="Arial" charset="0"/>
            </a:endParaRPr>
          </a:p>
          <a:p>
            <a:pPr lvl="1" eaLnBrk="0" latinLnBrk="0" hangingPunct="0">
              <a:defRPr/>
            </a:pPr>
            <a:r>
              <a:rPr kumimoji="0" lang="en-US" altLang="ko-KR" sz="1400" dirty="0" smtClean="0">
                <a:latin typeface="+mn-lt"/>
                <a:ea typeface="맑은 고딕" pitchFamily="50" charset="-127"/>
                <a:cs typeface="Arial" charset="0"/>
              </a:rPr>
              <a:t>Easy </a:t>
            </a:r>
            <a:r>
              <a:rPr kumimoji="0" lang="en-US" altLang="ko-KR" sz="1400" dirty="0">
                <a:latin typeface="+mn-lt"/>
                <a:ea typeface="맑은 고딕" pitchFamily="50" charset="-127"/>
                <a:cs typeface="Arial" charset="0"/>
              </a:rPr>
              <a:t>Installation</a:t>
            </a:r>
            <a:endParaRPr kumimoji="0" lang="en-US" altLang="ko-KR" sz="1400" dirty="0">
              <a:latin typeface="+mn-lt"/>
              <a:ea typeface="맑은 고딕" pitchFamily="50" charset="-127"/>
              <a:cs typeface="Times New Roman" pitchFamily="18" charset="0"/>
            </a:endParaRPr>
          </a:p>
          <a:p>
            <a:pPr lvl="1" eaLnBrk="0" latinLnBrk="0" hangingPunct="0">
              <a:defRPr/>
            </a:pPr>
            <a:r>
              <a:rPr kumimoji="0" lang="en-US" altLang="ko-KR" sz="1400" dirty="0" smtClean="0">
                <a:latin typeface="+mn-lt"/>
                <a:ea typeface="맑은 고딕" pitchFamily="50" charset="-127"/>
                <a:cs typeface="Times New Roman" pitchFamily="18" charset="0"/>
              </a:rPr>
              <a:t>Low </a:t>
            </a:r>
            <a:r>
              <a:rPr kumimoji="0" lang="en-US" altLang="ko-KR" sz="1400" dirty="0">
                <a:latin typeface="+mn-lt"/>
                <a:ea typeface="맑은 고딕" pitchFamily="50" charset="-127"/>
                <a:cs typeface="Times New Roman" pitchFamily="18" charset="0"/>
              </a:rPr>
              <a:t>cost</a:t>
            </a:r>
          </a:p>
          <a:p>
            <a:pPr lvl="1" eaLnBrk="0" latinLnBrk="0" hangingPunct="0">
              <a:defRPr/>
            </a:pPr>
            <a:r>
              <a:rPr kumimoji="0" lang="en-US" altLang="ko-KR" sz="1400" dirty="0" smtClean="0">
                <a:latin typeface="+mn-lt"/>
                <a:ea typeface="맑은 고딕" pitchFamily="50" charset="-127"/>
                <a:cs typeface="Times New Roman" pitchFamily="18" charset="0"/>
              </a:rPr>
              <a:t>Powerful </a:t>
            </a:r>
            <a:r>
              <a:rPr kumimoji="0" lang="en-US" altLang="ko-KR" sz="1400" dirty="0">
                <a:latin typeface="+mn-lt"/>
                <a:ea typeface="맑은 고딕" pitchFamily="50" charset="-127"/>
                <a:cs typeface="Times New Roman" pitchFamily="18" charset="0"/>
              </a:rPr>
              <a:t>and stable</a:t>
            </a:r>
          </a:p>
          <a:p>
            <a:pPr lvl="1" eaLnBrk="0" latinLnBrk="0" hangingPunct="0">
              <a:defRPr/>
            </a:pPr>
            <a:r>
              <a:rPr kumimoji="0" lang="en-US" altLang="ko-KR" sz="1400" dirty="0" smtClean="0">
                <a:latin typeface="+mn-lt"/>
                <a:ea typeface="맑은 고딕" pitchFamily="50" charset="-127"/>
                <a:cs typeface="Times New Roman" pitchFamily="18" charset="0"/>
              </a:rPr>
              <a:t>Various </a:t>
            </a:r>
            <a:r>
              <a:rPr kumimoji="0" lang="en-US" altLang="ko-KR" sz="1400" dirty="0">
                <a:latin typeface="+mn-lt"/>
                <a:ea typeface="맑은 고딕" pitchFamily="50" charset="-127"/>
                <a:cs typeface="Times New Roman" pitchFamily="18" charset="0"/>
              </a:rPr>
              <a:t>Expansions</a:t>
            </a:r>
          </a:p>
          <a:p>
            <a:pPr eaLnBrk="0" latinLnBrk="0" hangingPunct="0">
              <a:defRPr/>
            </a:pPr>
            <a:endParaRPr kumimoji="0" lang="en-US" altLang="ko-KR" sz="1400" dirty="0">
              <a:latin typeface="+mn-lt"/>
              <a:ea typeface="맑은 고딕" pitchFamily="50" charset="-127"/>
              <a:cs typeface="Times New Roman" pitchFamily="18" charset="0"/>
            </a:endParaRPr>
          </a:p>
          <a:p>
            <a:pPr eaLnBrk="0" latinLnBrk="0" hangingPunct="0">
              <a:defRPr/>
            </a:pPr>
            <a:r>
              <a:rPr kumimoji="0" lang="en-US" altLang="ko-KR" sz="1200" dirty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</a:t>
            </a:r>
          </a:p>
          <a:p>
            <a:pPr eaLnBrk="0" latinLnBrk="0" hangingPunct="0">
              <a:defRPr/>
            </a:pPr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       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357188" y="4357688"/>
            <a:ext cx="1643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ko-KR" b="1" dirty="0">
                <a:latin typeface="Arial Black" pitchFamily="34" charset="0"/>
                <a:ea typeface="맑은 고딕" pitchFamily="50" charset="-127"/>
                <a:cs typeface="Arial" charset="0"/>
              </a:rPr>
              <a:t>3. Program</a:t>
            </a:r>
          </a:p>
        </p:txBody>
      </p:sp>
      <p:pic>
        <p:nvPicPr>
          <p:cNvPr id="1127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714875"/>
            <a:ext cx="27622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그림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96888"/>
            <a:ext cx="2476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그림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38425" y="2908300"/>
            <a:ext cx="2797175" cy="14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그림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856163"/>
            <a:ext cx="399097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b="1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ko-KR" altLang="en-US" b="1" dirty="0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>
          <a:xfrm>
            <a:off x="806450" y="1485900"/>
            <a:ext cx="5997575" cy="5111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ko-KR" b="1" dirty="0" smtClean="0"/>
              <a:t>About </a:t>
            </a:r>
            <a:r>
              <a:rPr lang="en-US" altLang="ko-KR" b="1" dirty="0" err="1" smtClean="0"/>
              <a:t>HaSoInTech</a:t>
            </a:r>
            <a:endParaRPr lang="en-US" altLang="ko-KR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b="1" dirty="0" smtClean="0"/>
              <a:t>History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b="1" dirty="0" smtClean="0"/>
              <a:t>Next Vision of </a:t>
            </a:r>
            <a:r>
              <a:rPr lang="en-US" altLang="ko-KR" b="1" dirty="0" err="1" smtClean="0"/>
              <a:t>HaSoInTech</a:t>
            </a:r>
            <a:endParaRPr lang="en-US" altLang="ko-KR" b="1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ko-KR" b="1" dirty="0" smtClean="0"/>
              <a:t>Business Philosophy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b="1" dirty="0" smtClean="0"/>
              <a:t>Products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395288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b="1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altLang="ko-KR" b="1" dirty="0" err="1" smtClean="0">
                <a:solidFill>
                  <a:srgbClr val="2DFF8C"/>
                </a:solidFill>
              </a:rPr>
              <a:t>HaSoInTech</a:t>
            </a:r>
            <a:endParaRPr lang="ko-KR" altLang="en-US" b="1" dirty="0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내용 개체 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Founded in 2001, </a:t>
            </a:r>
            <a:r>
              <a:rPr lang="en-US" altLang="ko-KR" sz="2000" b="1" dirty="0" err="1" smtClean="0">
                <a:ea typeface="HY중고딕" pitchFamily="18" charset="-127"/>
                <a:cs typeface="Times New Roman" pitchFamily="18" charset="0"/>
              </a:rPr>
              <a:t>HaSoInTech</a:t>
            </a: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will be a leader in Global Scanner Technology Machines. 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</a:pPr>
            <a:endParaRPr lang="ko-KR" altLang="ko-KR" sz="500" b="1" dirty="0" smtClean="0">
              <a:ea typeface="HY중고딕" pitchFamily="18" charset="-127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ko-KR" sz="2000" b="1" dirty="0" err="1" smtClean="0">
                <a:ea typeface="HY중고딕" pitchFamily="18" charset="-127"/>
                <a:cs typeface="Times New Roman" pitchFamily="18" charset="0"/>
              </a:rPr>
              <a:t>HaSoInTech</a:t>
            </a: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specializes in Scanner Technology Machine products including: A4 Barcode Document Reader, ID Scanner, Lottery Ticket Scanner Module, Card Deposit, USB Solution, 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   EZ caller.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</a:pPr>
            <a:endParaRPr lang="ko-KR" altLang="ko-KR" sz="500" b="1" dirty="0" smtClean="0">
              <a:ea typeface="HY중고딕" pitchFamily="18" charset="-127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ko-KR" sz="2000" b="1" dirty="0" err="1" smtClean="0">
                <a:ea typeface="HY중고딕" pitchFamily="18" charset="-127"/>
                <a:cs typeface="Times New Roman" pitchFamily="18" charset="0"/>
              </a:rPr>
              <a:t>HaSoInTech</a:t>
            </a: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outstanding performance in the global market is because of its efficient capabilities, manufacturing, quality control and product promotion.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</a:pPr>
            <a:endParaRPr lang="ko-KR" altLang="ko-KR" sz="500" b="1" dirty="0" smtClean="0">
              <a:ea typeface="HY중고딕" pitchFamily="18" charset="-127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ko-KR" sz="2000" b="1" dirty="0" err="1" smtClean="0">
                <a:ea typeface="HY중고딕" pitchFamily="18" charset="-127"/>
                <a:cs typeface="Times New Roman" pitchFamily="18" charset="0"/>
              </a:rPr>
              <a:t>HaSoInTech</a:t>
            </a: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will provide technical assistance, sales support and express shipping.  </a:t>
            </a:r>
          </a:p>
          <a:p>
            <a:pPr eaLnBrk="1" hangingPunct="1">
              <a:lnSpc>
                <a:spcPct val="120000"/>
              </a:lnSpc>
              <a:buFont typeface="Arial" charset="0"/>
              <a:buNone/>
            </a:pPr>
            <a:endParaRPr lang="ko-KR" altLang="ko-KR" sz="500" b="1" dirty="0" smtClean="0">
              <a:ea typeface="HY중고딕" pitchFamily="18" charset="-127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ko-KR" sz="2000" b="1" dirty="0" err="1" smtClean="0">
                <a:ea typeface="HY중고딕" pitchFamily="18" charset="-127"/>
                <a:cs typeface="Times New Roman" pitchFamily="18" charset="0"/>
              </a:rPr>
              <a:t>HaSoInTech</a:t>
            </a:r>
            <a:r>
              <a:rPr lang="en-US" altLang="ko-KR" sz="2000" b="1" dirty="0" smtClean="0">
                <a:ea typeface="HY중고딕" pitchFamily="18" charset="-127"/>
                <a:cs typeface="Times New Roman" pitchFamily="18" charset="0"/>
              </a:rPr>
              <a:t> is ready to meet the demand for larger and rapidly growing global market.</a:t>
            </a:r>
            <a:endParaRPr lang="ko-KR" altLang="en-US" sz="2000" b="1" dirty="0" smtClean="0">
              <a:ea typeface="HY중고딕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b="1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History of </a:t>
            </a:r>
            <a:r>
              <a:rPr lang="en-US" altLang="ko-KR" b="1" smtClean="0">
                <a:solidFill>
                  <a:srgbClr val="2DFF8C"/>
                </a:solidFill>
                <a:ea typeface="HY중고딕" pitchFamily="18" charset="-127"/>
                <a:cs typeface="Times New Roman" pitchFamily="18" charset="0"/>
              </a:rPr>
              <a:t>HaSoInTech </a:t>
            </a:r>
            <a:endParaRPr lang="ko-KR" altLang="en-US" b="1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83247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b="1" dirty="0" smtClean="0">
                <a:solidFill>
                  <a:srgbClr val="2DFF8C"/>
                </a:solidFill>
              </a:rPr>
              <a:t>2010s</a:t>
            </a:r>
            <a:r>
              <a:rPr lang="en-US" altLang="ko-KR" b="1" dirty="0" smtClean="0"/>
              <a:t> </a:t>
            </a:r>
            <a:endParaRPr lang="ko-KR" altLang="ko-KR" b="1" dirty="0" smtClean="0"/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 smtClean="0"/>
              <a:t>      2013. </a:t>
            </a:r>
            <a:r>
              <a:rPr lang="en-US" altLang="ko-KR" sz="2600" b="1" dirty="0"/>
              <a:t>6</a:t>
            </a:r>
            <a:r>
              <a:rPr lang="en-US" altLang="ko-KR" sz="2600" b="1" dirty="0" smtClean="0"/>
              <a:t>.  </a:t>
            </a:r>
            <a:r>
              <a:rPr lang="en-US" altLang="ko-KR" sz="2600" b="1" dirty="0"/>
              <a:t>Release of </a:t>
            </a:r>
            <a:r>
              <a:rPr lang="en-US" altLang="ko-KR" sz="2600" b="1" dirty="0" smtClean="0"/>
              <a:t>Quantum Scan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/>
              <a:t> </a:t>
            </a:r>
            <a:r>
              <a:rPr lang="en-US" altLang="ko-KR" sz="2600" b="1" dirty="0" smtClean="0"/>
              <a:t>     2012. 9.  Release USB Extension Solution (HSIT-MUS)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 smtClean="0"/>
              <a:t>      2011. 5.  Release Card Deposit Cartridge (HSIT-IDMC)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 smtClean="0"/>
              <a:t>      2010. 3.  Release A6 Lottery Scanner Controller   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 smtClean="0"/>
              <a:t> 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b="1" dirty="0" smtClean="0">
                <a:solidFill>
                  <a:srgbClr val="2DFF8C"/>
                </a:solidFill>
              </a:rPr>
              <a:t>2000s</a:t>
            </a:r>
            <a:endParaRPr lang="en-US" altLang="ko-KR" sz="2400" b="1" dirty="0" smtClean="0">
              <a:solidFill>
                <a:srgbClr val="2DFF8C"/>
              </a:solidFill>
            </a:endParaRP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2009. 5.   Release A4 High Speed Scanner (HSIT-200B)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2005. 12.  Registered Factory &amp; Venture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2005. 11.  Release of ID Card Scanner (HSIT-ID600)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2003. 5.   Established R&amp;D Center and registered Venture company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2002. 3.   Release of EZ caller</a:t>
            </a:r>
          </a:p>
          <a:p>
            <a:pPr marL="355600" indent="-3556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400" b="1" dirty="0" smtClean="0"/>
              <a:t>      2001. 9.   Inauguration of company and release of Lotto Scan Module</a:t>
            </a:r>
          </a:p>
          <a:p>
            <a:pPr marL="444500" indent="-444500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600" b="1" dirty="0" smtClean="0"/>
              <a:t> </a:t>
            </a:r>
            <a:endParaRPr lang="ko-KR" altLang="ko-KR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b="1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Next Vision of</a:t>
            </a:r>
            <a:r>
              <a:rPr lang="en-US" altLang="ko-KR" b="1" smtClean="0">
                <a:solidFill>
                  <a:srgbClr val="2DFF8C"/>
                </a:solidFill>
                <a:ea typeface="HY중고딕" pitchFamily="18" charset="-127"/>
                <a:cs typeface="Times New Roman" pitchFamily="18" charset="0"/>
              </a:rPr>
              <a:t> HaSoInTech</a:t>
            </a:r>
            <a:r>
              <a:rPr lang="en-US" altLang="ko-KR" b="1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o-KR" altLang="en-US" b="1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텍스트 개체 틀 5"/>
          <p:cNvSpPr txBox="1">
            <a:spLocks/>
          </p:cNvSpPr>
          <p:nvPr/>
        </p:nvSpPr>
        <p:spPr>
          <a:xfrm>
            <a:off x="457200" y="1628775"/>
            <a:ext cx="8147050" cy="48958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dirty="0" smtClean="0">
                <a:latin typeface="+mn-lt"/>
                <a:ea typeface="+mn-ea"/>
                <a:sym typeface="Wingdings 2" pitchFamily="18" charset="2"/>
              </a:rPr>
              <a:t>  </a:t>
            </a:r>
            <a:r>
              <a:rPr kumimoji="0" lang="en-US" altLang="ko-KR" sz="2400" b="1" dirty="0" smtClean="0">
                <a:latin typeface="+mn-lt"/>
                <a:ea typeface="+mn-ea"/>
              </a:rPr>
              <a:t>High </a:t>
            </a:r>
            <a:r>
              <a:rPr kumimoji="0" lang="en-US" altLang="ko-KR" sz="2400" b="1" dirty="0">
                <a:latin typeface="+mn-lt"/>
                <a:ea typeface="+mn-ea"/>
              </a:rPr>
              <a:t>Speed Barcode Scanner (200 DPI)</a:t>
            </a:r>
          </a:p>
          <a:p>
            <a:pPr marL="342900" indent="-342900">
              <a:spcBef>
                <a:spcPct val="20000"/>
              </a:spcBef>
              <a:defRPr/>
            </a:pPr>
            <a:endParaRPr kumimoji="0" lang="en-US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dirty="0">
                <a:sym typeface="Wingdings 2" pitchFamily="18" charset="2"/>
              </a:rPr>
              <a:t></a:t>
            </a:r>
            <a:r>
              <a:rPr kumimoji="0" lang="en-US" altLang="ko-KR" sz="2400" dirty="0"/>
              <a:t>  </a:t>
            </a:r>
            <a:r>
              <a:rPr kumimoji="0" lang="en-US" altLang="ko-KR" sz="2400" b="1" dirty="0">
                <a:latin typeface="+mn-lt"/>
                <a:ea typeface="+mn-ea"/>
              </a:rPr>
              <a:t>Bank Note Scanner (600 DPI Color)</a:t>
            </a:r>
          </a:p>
          <a:p>
            <a:pPr marL="342900" indent="-342900">
              <a:spcBef>
                <a:spcPct val="20000"/>
              </a:spcBef>
              <a:defRPr/>
            </a:pPr>
            <a:endParaRPr kumimoji="0" lang="en-US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>
                <a:latin typeface="+mn-lt"/>
                <a:sym typeface="Wingdings 2" pitchFamily="18" charset="2"/>
              </a:rPr>
              <a:t>  </a:t>
            </a:r>
            <a:r>
              <a:rPr kumimoji="0" lang="en-US" altLang="ko-KR" sz="2400" b="1" dirty="0">
                <a:latin typeface="+mn-lt"/>
              </a:rPr>
              <a:t>Barcode &amp; </a:t>
            </a:r>
            <a:r>
              <a:rPr kumimoji="0" lang="en-US" altLang="ko-KR" sz="2400" b="1" dirty="0" smtClean="0">
                <a:latin typeface="+mn-lt"/>
              </a:rPr>
              <a:t>OCR, MICR recognition </a:t>
            </a:r>
            <a:r>
              <a:rPr kumimoji="0" lang="en-US" altLang="ko-KR" sz="2400" b="1" dirty="0">
                <a:latin typeface="+mn-lt"/>
              </a:rPr>
              <a:t>Technology</a:t>
            </a:r>
            <a:endParaRPr kumimoji="0" lang="ko-KR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>
                <a:latin typeface="+mn-lt"/>
                <a:ea typeface="+mn-ea"/>
              </a:rPr>
              <a:t>  </a:t>
            </a:r>
            <a:endParaRPr kumimoji="0" lang="ko-KR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>
                <a:latin typeface="+mn-lt"/>
                <a:ea typeface="+mn-ea"/>
                <a:sym typeface="Wingdings 2" pitchFamily="18" charset="2"/>
              </a:rPr>
              <a:t> </a:t>
            </a:r>
            <a:r>
              <a:rPr kumimoji="0" lang="en-US" altLang="ko-KR" sz="2400" b="1" dirty="0" smtClean="0">
                <a:latin typeface="+mn-lt"/>
                <a:ea typeface="+mn-ea"/>
                <a:sym typeface="Wingdings 2" pitchFamily="18" charset="2"/>
              </a:rPr>
              <a:t> Computer Telephony Integration</a:t>
            </a:r>
            <a:endParaRPr kumimoji="0" lang="ko-KR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>
                <a:latin typeface="+mn-lt"/>
                <a:ea typeface="+mn-ea"/>
              </a:rPr>
              <a:t> </a:t>
            </a:r>
            <a:endParaRPr kumimoji="0" lang="ko-KR" altLang="ko-KR" sz="2400" b="1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>
                <a:latin typeface="+mn-lt"/>
                <a:ea typeface="+mn-ea"/>
                <a:sym typeface="Wingdings 2" pitchFamily="18" charset="2"/>
              </a:rPr>
              <a:t>  </a:t>
            </a:r>
            <a:r>
              <a:rPr kumimoji="0" lang="en-US" altLang="ko-KR" sz="2400" b="1" dirty="0" smtClean="0">
                <a:latin typeface="+mn-lt"/>
                <a:ea typeface="+mn-ea"/>
                <a:sym typeface="Wingdings 2" pitchFamily="18" charset="2"/>
              </a:rPr>
              <a:t>Recycling Recognition Module</a:t>
            </a:r>
            <a:endParaRPr kumimoji="0" lang="ko-KR" altLang="en-US" sz="2400" b="1" dirty="0">
              <a:latin typeface="+mn-lt"/>
              <a:ea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00063" y="6000750"/>
            <a:ext cx="84296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kumimoji="0" lang="en-US" altLang="ko-KR" sz="2400" b="1" dirty="0" smtClean="0">
                <a:sym typeface="Wingdings 2" pitchFamily="18" charset="2"/>
              </a:rPr>
              <a:t>  </a:t>
            </a:r>
            <a:r>
              <a:rPr kumimoji="0" lang="en-US" altLang="ko-KR" sz="2400" b="1" dirty="0" smtClean="0">
                <a:latin typeface="+mn-lt"/>
                <a:sym typeface="Wingdings 2" pitchFamily="18" charset="2"/>
              </a:rPr>
              <a:t>Automatic Deposit Machine</a:t>
            </a:r>
            <a:endParaRPr kumimoji="0" lang="ko-KR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3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91513" cy="1162050"/>
          </a:xfrm>
        </p:spPr>
        <p:txBody>
          <a:bodyPr anchor="ctr"/>
          <a:lstStyle/>
          <a:p>
            <a:pPr algn="ctr" eaLnBrk="1" hangingPunct="1"/>
            <a:r>
              <a:rPr lang="en-US" altLang="ko-KR" sz="440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Business Philosophy</a:t>
            </a:r>
            <a:endParaRPr lang="ko-KR" altLang="en-US" sz="4400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텍스트 개체 틀 5"/>
          <p:cNvSpPr>
            <a:spLocks noGrp="1"/>
          </p:cNvSpPr>
          <p:nvPr>
            <p:ph type="body" sz="half" idx="2"/>
          </p:nvPr>
        </p:nvSpPr>
        <p:spPr>
          <a:xfrm>
            <a:off x="457200" y="1628775"/>
            <a:ext cx="3008313" cy="4497388"/>
          </a:xfrm>
        </p:spPr>
        <p:txBody>
          <a:bodyPr/>
          <a:lstStyle/>
          <a:p>
            <a:pPr eaLnBrk="1" hangingPunct="1"/>
            <a:r>
              <a:rPr lang="en-US" altLang="ko-KR" sz="2400" smtClean="0">
                <a:sym typeface="Wingdings 2" pitchFamily="18" charset="2"/>
              </a:rPr>
              <a:t>  </a:t>
            </a:r>
            <a:r>
              <a:rPr lang="en-US" altLang="ko-KR" sz="2400" b="1" smtClean="0"/>
              <a:t>Happiness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/>
              <a:t> 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>
                <a:sym typeface="Wingdings 2" pitchFamily="18" charset="2"/>
              </a:rPr>
              <a:t>  </a:t>
            </a:r>
            <a:r>
              <a:rPr lang="en-US" altLang="ko-KR" sz="2400" b="1" smtClean="0"/>
              <a:t>Confidence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/>
              <a:t> 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>
                <a:sym typeface="Wingdings 2" pitchFamily="18" charset="2"/>
              </a:rPr>
              <a:t>  </a:t>
            </a:r>
            <a:r>
              <a:rPr lang="en-US" altLang="ko-KR" sz="2400" b="1" smtClean="0"/>
              <a:t>R&amp;D Innovation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/>
              <a:t> 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>
                <a:sym typeface="Wingdings 2" pitchFamily="18" charset="2"/>
              </a:rPr>
              <a:t></a:t>
            </a:r>
            <a:r>
              <a:rPr lang="en-US" altLang="ko-KR" sz="2400" b="1" smtClean="0"/>
              <a:t>  Integrity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/>
              <a:t> </a:t>
            </a:r>
            <a:endParaRPr lang="ko-KR" altLang="ko-KR" sz="2400" b="1" smtClean="0"/>
          </a:p>
          <a:p>
            <a:pPr eaLnBrk="1" hangingPunct="1"/>
            <a:r>
              <a:rPr lang="en-US" altLang="ko-KR" sz="2400" b="1" smtClean="0">
                <a:sym typeface="Wingdings 2" pitchFamily="18" charset="2"/>
              </a:rPr>
              <a:t></a:t>
            </a:r>
            <a:r>
              <a:rPr lang="en-US" altLang="ko-KR" sz="2400" b="1" smtClean="0"/>
              <a:t>  Top Quality</a:t>
            </a:r>
            <a:endParaRPr lang="ko-KR" altLang="ko-KR" sz="2400" b="1" smtClean="0"/>
          </a:p>
          <a:p>
            <a:pPr eaLnBrk="1" hangingPunct="1"/>
            <a:endParaRPr lang="ko-KR" altLang="en-US" sz="2400" b="1" smtClean="0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-214346" y="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3571868" y="785794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425557" y="404664"/>
            <a:ext cx="8229600" cy="2952328"/>
          </a:xfrm>
          <a:prstGeom prst="rect">
            <a:avLst/>
          </a:prstGeom>
        </p:spPr>
        <p:txBody>
          <a:bodyPr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/>
            <a:r>
              <a:rPr kumimoji="0" lang="en-US" altLang="ko-KR" b="1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Products</a:t>
            </a:r>
          </a:p>
          <a:p>
            <a:pPr eaLnBrk="1" hangingPunct="1"/>
            <a:endParaRPr kumimoji="0" lang="en-US" altLang="ko-KR" b="1" dirty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kumimoji="0" lang="en-US" altLang="ko-KR" sz="3200" b="1" dirty="0" smtClean="0">
                <a:latin typeface="Times New Roman" pitchFamily="18" charset="0"/>
                <a:cs typeface="Times New Roman" pitchFamily="18" charset="0"/>
              </a:rPr>
              <a:t>High Speed </a:t>
            </a:r>
          </a:p>
          <a:p>
            <a:pPr eaLnBrk="1" hangingPunct="1"/>
            <a:r>
              <a:rPr kumimoji="0" lang="en-US" altLang="ko-KR" sz="3200" b="1" dirty="0" smtClean="0">
                <a:latin typeface="Times New Roman" pitchFamily="18" charset="0"/>
                <a:cs typeface="Times New Roman" pitchFamily="18" charset="0"/>
              </a:rPr>
              <a:t>Scanner Processing Equipment</a:t>
            </a:r>
            <a:endParaRPr kumimoji="0" lang="en-US" altLang="ko-K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en-US" altLang="ko-KR" b="1" dirty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ko-KR" altLang="en-US" b="1" dirty="0" smtClean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825751" y="-13997"/>
            <a:ext cx="3186410" cy="778701"/>
          </a:xfrm>
        </p:spPr>
        <p:txBody>
          <a:bodyPr rtlCol="0">
            <a:noAutofit/>
          </a:bodyPr>
          <a:lstStyle/>
          <a:p>
            <a:pPr indent="174625" eaLnBrk="1" fontAlgn="auto" hangingPunct="1">
              <a:spcAft>
                <a:spcPts val="0"/>
              </a:spcAft>
              <a:defRPr/>
            </a:pPr>
            <a: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Quantum Scan</a:t>
            </a:r>
            <a:r>
              <a:rPr lang="ko-KR" altLang="ko-KR" sz="3200" b="1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ko-KR" sz="3200" b="1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</a:br>
            <a:endParaRPr lang="ko-KR" altLang="en-US" sz="3200" b="1" dirty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텍스트 개체 틀 5"/>
          <p:cNvSpPr>
            <a:spLocks noGrp="1"/>
          </p:cNvSpPr>
          <p:nvPr>
            <p:ph type="body" idx="1"/>
          </p:nvPr>
        </p:nvSpPr>
        <p:spPr>
          <a:xfrm>
            <a:off x="412750" y="476672"/>
            <a:ext cx="4826000" cy="2726903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800" dirty="0" smtClean="0">
                <a:latin typeface="Arial Black" pitchFamily="34" charset="0"/>
                <a:cs typeface="Arial" charset="0"/>
              </a:rPr>
              <a:t>1. Feature   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cs typeface="Arial" charset="0"/>
              </a:rPr>
              <a:t>    Flatbed scan technology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 smtClean="0">
                <a:cs typeface="Arial" charset="0"/>
              </a:rPr>
              <a:t>    High Quality 600 DPI Color Scan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ea typeface="맑은 고딕" pitchFamily="50" charset="-127"/>
              </a:rPr>
              <a:t>    Readable </a:t>
            </a:r>
            <a:r>
              <a:rPr lang="en-US" altLang="ko-KR" sz="2000" dirty="0">
                <a:cs typeface="Arial" charset="0"/>
              </a:rPr>
              <a:t>OCR, BARCODE Recognition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 smtClean="0">
                <a:cs typeface="Arial" charset="0"/>
              </a:rPr>
              <a:t>    Available BMP, JPG File Format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cs typeface="Arial" charset="0"/>
              </a:rPr>
              <a:t>    Easy to use in various field applications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cs typeface="Arial" charset="0"/>
              </a:rPr>
              <a:t>    (ID </a:t>
            </a:r>
            <a:r>
              <a:rPr lang="en-US" altLang="ko-KR" sz="2000" dirty="0">
                <a:cs typeface="Arial" charset="0"/>
              </a:rPr>
              <a:t>C</a:t>
            </a:r>
            <a:r>
              <a:rPr lang="en-US" altLang="ko-KR" sz="2000" dirty="0" smtClean="0">
                <a:cs typeface="Arial" charset="0"/>
              </a:rPr>
              <a:t>ard</a:t>
            </a:r>
            <a:r>
              <a:rPr lang="en-US" altLang="ko-KR" sz="2000" dirty="0">
                <a:cs typeface="Arial" charset="0"/>
              </a:rPr>
              <a:t>, Fingerprint &amp; </a:t>
            </a:r>
            <a:r>
              <a:rPr lang="en-US" altLang="ko-KR" sz="2000" dirty="0" smtClean="0">
                <a:cs typeface="Arial" charset="0"/>
              </a:rPr>
              <a:t>Stamp </a:t>
            </a:r>
            <a:r>
              <a:rPr lang="en-US" altLang="ko-KR" sz="2000" dirty="0">
                <a:cs typeface="Arial" charset="0"/>
              </a:rPr>
              <a:t>E</a:t>
            </a:r>
            <a:r>
              <a:rPr lang="en-US" altLang="ko-KR" sz="2000" dirty="0" smtClean="0">
                <a:cs typeface="Arial" charset="0"/>
              </a:rPr>
              <a:t>tc.,)</a:t>
            </a:r>
            <a:endParaRPr lang="en-US" altLang="ko-KR" sz="2000" dirty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2000" dirty="0">
                <a:cs typeface="Arial" charset="0"/>
              </a:rPr>
              <a:t> </a:t>
            </a:r>
            <a:r>
              <a:rPr lang="en-US" altLang="ko-KR" sz="2000" dirty="0" smtClean="0">
                <a:cs typeface="Arial" charset="0"/>
              </a:rPr>
              <a:t>   USB 2.0 Interface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>
                <a:cs typeface="Arial" charset="0"/>
              </a:rPr>
              <a:t> </a:t>
            </a:r>
            <a:r>
              <a:rPr lang="en-US" altLang="ko-KR" sz="2000" dirty="0" smtClean="0">
                <a:cs typeface="Arial" charset="0"/>
              </a:rPr>
              <a:t>   </a:t>
            </a:r>
            <a:r>
              <a:rPr lang="en-US" altLang="ko-KR" sz="2000" dirty="0" smtClean="0">
                <a:latin typeface="Arial" charset="0"/>
                <a:cs typeface="Arial" charset="0"/>
              </a:rPr>
              <a:t>Optional suspect ID Card Detection (UV, IR)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  <a:cs typeface="Arial" charset="0"/>
              </a:rPr>
              <a:t> </a:t>
            </a:r>
            <a:r>
              <a:rPr lang="en-US" altLang="ko-KR" sz="2000" dirty="0" smtClean="0">
                <a:latin typeface="Arial" charset="0"/>
                <a:cs typeface="Arial" charset="0"/>
              </a:rPr>
              <a:t>    Optional Rechargeable  Battery</a:t>
            </a:r>
            <a:endParaRPr lang="en-US" altLang="ko-KR" sz="2000" dirty="0" smtClean="0">
              <a:cs typeface="Arial" charset="0"/>
            </a:endParaRP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300" dirty="0">
                <a:latin typeface="Arial" charset="0"/>
                <a:cs typeface="Arial" charset="0"/>
              </a:rPr>
              <a:t> </a:t>
            </a:r>
            <a:r>
              <a:rPr lang="en-US" altLang="ko-KR" sz="1300" dirty="0" smtClean="0">
                <a:latin typeface="Arial" charset="0"/>
                <a:cs typeface="Arial" charset="0"/>
              </a:rPr>
              <a:t>    </a:t>
            </a:r>
            <a:endParaRPr lang="ko-KR" alt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10244" name="텍스트 개체 틀 8"/>
          <p:cNvSpPr>
            <a:spLocks noGrp="1"/>
          </p:cNvSpPr>
          <p:nvPr>
            <p:ph type="body" sz="quarter" idx="3"/>
          </p:nvPr>
        </p:nvSpPr>
        <p:spPr>
          <a:xfrm>
            <a:off x="5142880" y="5085184"/>
            <a:ext cx="2957512" cy="444500"/>
          </a:xfrm>
        </p:spPr>
        <p:txBody>
          <a:bodyPr/>
          <a:lstStyle/>
          <a:p>
            <a:pPr eaLnBrk="1" hangingPunct="1"/>
            <a:r>
              <a:rPr kumimoji="1" lang="en-US" altLang="ko-KR" sz="1800" dirty="0">
                <a:latin typeface="Arial Black" pitchFamily="34" charset="0"/>
                <a:ea typeface="HY견명조" pitchFamily="18" charset="-127"/>
                <a:cs typeface="Arial" charset="0"/>
              </a:rPr>
              <a:t>4</a:t>
            </a:r>
            <a:r>
              <a:rPr kumimoji="1" lang="en-US" altLang="ko-KR" sz="1800" dirty="0" smtClean="0">
                <a:latin typeface="Arial Black" pitchFamily="34" charset="0"/>
                <a:ea typeface="HY견명조" pitchFamily="18" charset="-127"/>
                <a:cs typeface="Arial" charset="0"/>
              </a:rPr>
              <a:t>. Requirements</a:t>
            </a:r>
            <a:endParaRPr lang="ko-KR" altLang="en-US" dirty="0" smtClean="0">
              <a:latin typeface="Arial Black" pitchFamily="34" charset="0"/>
              <a:ea typeface="HY견명조" pitchFamily="18" charset="-127"/>
              <a:cs typeface="Arial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123159"/>
              </p:ext>
            </p:extLst>
          </p:nvPr>
        </p:nvGraphicFramePr>
        <p:xfrm>
          <a:off x="714375" y="3595688"/>
          <a:ext cx="4143375" cy="3180590"/>
        </p:xfrm>
        <a:graphic>
          <a:graphicData uri="http://schemas.openxmlformats.org/drawingml/2006/table">
            <a:tbl>
              <a:tblPr/>
              <a:tblGrid>
                <a:gridCol w="1513338"/>
                <a:gridCol w="2630037"/>
              </a:tblGrid>
              <a:tr h="273568">
                <a:tc>
                  <a:txBody>
                    <a:bodyPr/>
                    <a:lstStyle/>
                    <a:p>
                      <a:pPr marL="0" indent="88900"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Card 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Size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ISO7811 Credit Card Size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Resolution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Max.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600 DPI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Speed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Max.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1.2sec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6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Color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24 bit True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Color,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IR Image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(Suspect Detection)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1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Scan File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Format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BMP,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JPG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Sensor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Method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Single CIS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5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S/W Interface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Supported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 TWAIN Driver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Interface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USB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2.0 High Speed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Power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AC 100~240V  50/60Hz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/ 12V 2.5A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Dimension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159(W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106(D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55.6(H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mm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Weight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Approx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563g / Battery Include 610g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6" name="Rectangle 2"/>
          <p:cNvSpPr>
            <a:spLocks noChangeArrowheads="1"/>
          </p:cNvSpPr>
          <p:nvPr/>
        </p:nvSpPr>
        <p:spPr bwMode="auto">
          <a:xfrm>
            <a:off x="431800" y="3203575"/>
            <a:ext cx="4787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2.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Specifications</a:t>
            </a:r>
            <a:endParaRPr kumimoji="0" lang="en-US" altLang="ko-KR" dirty="0">
              <a:latin typeface="Arial Black" pitchFamily="34" charset="0"/>
              <a:ea typeface="맑은 고딕" pitchFamily="50" charset="-127"/>
              <a:cs typeface="Times New Roman" pitchFamily="18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9429"/>
              </p:ext>
            </p:extLst>
          </p:nvPr>
        </p:nvGraphicFramePr>
        <p:xfrm>
          <a:off x="5177207" y="5589240"/>
          <a:ext cx="3357563" cy="955924"/>
        </p:xfrm>
        <a:graphic>
          <a:graphicData uri="http://schemas.openxmlformats.org/drawingml/2006/table">
            <a:tbl>
              <a:tblPr/>
              <a:tblGrid>
                <a:gridCol w="1463554"/>
                <a:gridCol w="1894009"/>
              </a:tblGrid>
              <a:tr h="43204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Windows XP, Vista,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7, 8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(32/64bit)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Linux, Android</a:t>
                      </a:r>
                      <a:endParaRPr lang="ko-KR" altLang="ko-KR" sz="1200" b="0" kern="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CPU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Pentium </a:t>
                      </a:r>
                      <a:r>
                        <a:rPr lang="ko-KR" sz="1200" b="0" kern="100" dirty="0">
                          <a:latin typeface="Arial" pitchFamily="34" charset="0"/>
                          <a:cs typeface="Arial" pitchFamily="34" charset="0"/>
                        </a:rPr>
                        <a:t>Ⅲ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1GHz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RAM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256MB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08908" y="3203059"/>
            <a:ext cx="23874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en-US" altLang="ko-KR" b="1" dirty="0" smtClean="0">
                <a:latin typeface="Arial Black" pitchFamily="34" charset="0"/>
                <a:ea typeface="맑은 고딕" pitchFamily="50" charset="-127"/>
                <a:cs typeface="Arial" charset="0"/>
              </a:rPr>
              <a:t>3. Applications</a:t>
            </a:r>
            <a:endParaRPr kumimoji="0" lang="en-US" altLang="ko-KR" b="1" dirty="0">
              <a:latin typeface="Arial Black" pitchFamily="34" charset="0"/>
              <a:ea typeface="맑은 고딕" pitchFamily="50" charset="-127"/>
              <a:cs typeface="Arial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89040"/>
            <a:ext cx="3744416" cy="93610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319" y="993681"/>
            <a:ext cx="2781300" cy="181927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4664"/>
            <a:ext cx="1224136" cy="120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9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5208907" y="3428375"/>
            <a:ext cx="3418607" cy="1705129"/>
          </a:xfrm>
          <a:prstGeom prst="roundRect">
            <a:avLst/>
          </a:prstGeom>
          <a:solidFill>
            <a:schemeClr val="tx1"/>
          </a:solidFill>
          <a:ln w="31750">
            <a:solidFill>
              <a:srgbClr val="819E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63" y="1484784"/>
            <a:ext cx="3756939" cy="1512168"/>
          </a:xfrm>
          <a:prstGeom prst="rect">
            <a:avLst/>
          </a:prstGeom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627784" y="227179"/>
            <a:ext cx="4338537" cy="778701"/>
          </a:xfrm>
        </p:spPr>
        <p:txBody>
          <a:bodyPr rtlCol="0">
            <a:noAutofit/>
          </a:bodyPr>
          <a:lstStyle/>
          <a:p>
            <a:pPr indent="174625" eaLnBrk="1" fontAlgn="auto" hangingPunct="1">
              <a:spcAft>
                <a:spcPts val="0"/>
              </a:spcAft>
              <a:defRPr/>
            </a:pPr>
            <a: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ko-KR" sz="3200" b="1" kern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HSIT-MUS</a:t>
            </a:r>
            <a:b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3200" b="1" kern="100" dirty="0" smtClean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>USB Multi Switch Hub</a:t>
            </a:r>
            <a:r>
              <a:rPr lang="ko-KR" altLang="ko-KR" sz="3200" b="1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o-KR" altLang="ko-KR" sz="3200" b="1" dirty="0">
                <a:solidFill>
                  <a:srgbClr val="2DFF8C"/>
                </a:solidFill>
                <a:latin typeface="Times New Roman" pitchFamily="18" charset="0"/>
                <a:cs typeface="Times New Roman" pitchFamily="18" charset="0"/>
              </a:rPr>
            </a:br>
            <a:endParaRPr lang="ko-KR" altLang="en-US" sz="3200" b="1" dirty="0">
              <a:solidFill>
                <a:srgbClr val="2DFF8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텍스트 개체 틀 5"/>
          <p:cNvSpPr>
            <a:spLocks noGrp="1"/>
          </p:cNvSpPr>
          <p:nvPr>
            <p:ph type="body" idx="1"/>
          </p:nvPr>
        </p:nvSpPr>
        <p:spPr>
          <a:xfrm>
            <a:off x="431800" y="1177280"/>
            <a:ext cx="4826000" cy="221044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800" dirty="0" smtClean="0">
                <a:latin typeface="Arial Black" pitchFamily="34" charset="0"/>
                <a:cs typeface="Arial" charset="0"/>
              </a:rPr>
              <a:t>1. Feature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800" dirty="0" smtClean="0">
                <a:latin typeface="Arial Black" pitchFamily="34" charset="0"/>
                <a:cs typeface="Arial" charset="0"/>
              </a:rPr>
              <a:t>   </a:t>
            </a:r>
            <a:r>
              <a:rPr lang="en-US" altLang="ko-KR" sz="1200" dirty="0" smtClean="0">
                <a:cs typeface="Arial" charset="0"/>
              </a:rPr>
              <a:t>Equipped with 8 upstream &amp; downstream Ports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1200" dirty="0">
                <a:cs typeface="Arial" charset="0"/>
              </a:rPr>
              <a:t> </a:t>
            </a:r>
            <a:r>
              <a:rPr lang="en-US" altLang="ko-KR" sz="1200" dirty="0" smtClean="0">
                <a:cs typeface="Arial" charset="0"/>
              </a:rPr>
              <a:t>   USB Peripheral sharing and switching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dirty="0" smtClean="0">
                <a:cs typeface="Arial" charset="0"/>
              </a:rPr>
              <a:t>    High Throughput (Max. 60m)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1200" dirty="0" smtClean="0">
                <a:cs typeface="Arial" charset="0"/>
              </a:rPr>
              <a:t>    Easier Integration (Max. 8 Switches)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dirty="0" smtClean="0">
                <a:cs typeface="Arial" charset="0"/>
              </a:rPr>
              <a:t>    USB 2.0 Interface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altLang="ko-KR" sz="1200" dirty="0" smtClean="0">
                <a:cs typeface="Arial" charset="0"/>
              </a:rPr>
              <a:t>    </a:t>
            </a:r>
            <a:r>
              <a:rPr lang="en-US" altLang="ko-KR" sz="1200" dirty="0" smtClean="0">
                <a:latin typeface="Arial" charset="0"/>
                <a:cs typeface="Arial" charset="0"/>
              </a:rPr>
              <a:t>Minimum Host Overhead</a:t>
            </a:r>
            <a:r>
              <a:rPr lang="en-US" altLang="ko-KR" sz="1300" dirty="0" smtClean="0">
                <a:latin typeface="Arial" charset="0"/>
                <a:cs typeface="Arial" charset="0"/>
              </a:rPr>
              <a:t>     </a:t>
            </a:r>
            <a:endParaRPr lang="ko-KR" alt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10244" name="텍스트 개체 틀 8"/>
          <p:cNvSpPr>
            <a:spLocks noGrp="1"/>
          </p:cNvSpPr>
          <p:nvPr>
            <p:ph type="body" sz="quarter" idx="3"/>
          </p:nvPr>
        </p:nvSpPr>
        <p:spPr>
          <a:xfrm>
            <a:off x="5142880" y="5085184"/>
            <a:ext cx="2957512" cy="444500"/>
          </a:xfrm>
        </p:spPr>
        <p:txBody>
          <a:bodyPr/>
          <a:lstStyle/>
          <a:p>
            <a:pPr eaLnBrk="1" hangingPunct="1"/>
            <a:r>
              <a:rPr kumimoji="1" lang="en-US" altLang="ko-KR" sz="1800" dirty="0">
                <a:latin typeface="Arial Black" pitchFamily="34" charset="0"/>
                <a:ea typeface="HY견명조" pitchFamily="18" charset="-127"/>
                <a:cs typeface="Arial" charset="0"/>
              </a:rPr>
              <a:t>4</a:t>
            </a:r>
            <a:r>
              <a:rPr kumimoji="1" lang="en-US" altLang="ko-KR" sz="1800" dirty="0" smtClean="0">
                <a:latin typeface="Arial Black" pitchFamily="34" charset="0"/>
                <a:ea typeface="HY견명조" pitchFamily="18" charset="-127"/>
                <a:cs typeface="Arial" charset="0"/>
              </a:rPr>
              <a:t>. Requirements</a:t>
            </a:r>
            <a:endParaRPr lang="ko-KR" altLang="en-US" dirty="0" smtClean="0">
              <a:latin typeface="Arial Black" pitchFamily="34" charset="0"/>
              <a:ea typeface="HY견명조" pitchFamily="18" charset="-127"/>
              <a:cs typeface="Arial" charset="0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92273"/>
              </p:ext>
            </p:extLst>
          </p:nvPr>
        </p:nvGraphicFramePr>
        <p:xfrm>
          <a:off x="611560" y="4077072"/>
          <a:ext cx="4143375" cy="1969243"/>
        </p:xfrm>
        <a:graphic>
          <a:graphicData uri="http://schemas.openxmlformats.org/drawingml/2006/table">
            <a:tbl>
              <a:tblPr/>
              <a:tblGrid>
                <a:gridCol w="1513338"/>
                <a:gridCol w="2630037"/>
              </a:tblGrid>
              <a:tr h="273568">
                <a:tc>
                  <a:txBody>
                    <a:bodyPr/>
                    <a:lstStyle/>
                    <a:p>
                      <a:pPr marL="0" indent="88900"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Interface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USB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2.0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Connector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Available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all types USB connector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1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Extension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length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Max.</a:t>
                      </a:r>
                      <a:r>
                        <a:rPr lang="en-US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60m (From PC to Device)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Connection 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Max.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8 PC &amp; 8 USB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Power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AC 100~240V  50/60Hz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/ 12V 2.5A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6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Dimension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345(W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200(D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x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75(H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) mm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 Weight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Approx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2700g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6" name="Rectangle 2"/>
          <p:cNvSpPr>
            <a:spLocks noChangeArrowheads="1"/>
          </p:cNvSpPr>
          <p:nvPr/>
        </p:nvSpPr>
        <p:spPr bwMode="auto">
          <a:xfrm>
            <a:off x="431800" y="3573463"/>
            <a:ext cx="4787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latinLnBrk="0" hangingPunct="0"/>
            <a:r>
              <a:rPr kumimoji="0" lang="en-US" altLang="ko-KR" dirty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2. </a:t>
            </a:r>
            <a:r>
              <a:rPr kumimoji="0" lang="en-US" altLang="ko-KR" dirty="0" smtClean="0">
                <a:latin typeface="Arial Black" pitchFamily="34" charset="0"/>
                <a:ea typeface="맑은 고딕" pitchFamily="50" charset="-127"/>
                <a:cs typeface="Times New Roman" pitchFamily="18" charset="0"/>
              </a:rPr>
              <a:t>Specifications</a:t>
            </a:r>
            <a:endParaRPr kumimoji="0" lang="en-US" altLang="ko-KR" dirty="0">
              <a:latin typeface="Arial Black" pitchFamily="34" charset="0"/>
              <a:ea typeface="맑은 고딕" pitchFamily="50" charset="-127"/>
              <a:cs typeface="Times New Roman" pitchFamily="18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039255"/>
              </p:ext>
            </p:extLst>
          </p:nvPr>
        </p:nvGraphicFramePr>
        <p:xfrm>
          <a:off x="5177207" y="5589240"/>
          <a:ext cx="3357563" cy="955924"/>
        </p:xfrm>
        <a:graphic>
          <a:graphicData uri="http://schemas.openxmlformats.org/drawingml/2006/table">
            <a:tbl>
              <a:tblPr/>
              <a:tblGrid>
                <a:gridCol w="1463554"/>
                <a:gridCol w="1894009"/>
              </a:tblGrid>
              <a:tr h="43204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Windows XP, Vista,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7, 8</a:t>
                      </a:r>
                      <a:r>
                        <a:rPr lang="en-US" altLang="ko-KR" sz="1200" b="0" kern="1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b="0" kern="100" dirty="0" smtClean="0">
                          <a:latin typeface="Arial" pitchFamily="34" charset="0"/>
                          <a:cs typeface="Arial" pitchFamily="34" charset="0"/>
                        </a:rPr>
                        <a:t>(32/64bit)</a:t>
                      </a:r>
                      <a:endParaRPr lang="ko-KR" altLang="ko-KR" sz="1200" b="0" kern="1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CPU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Pentium </a:t>
                      </a:r>
                      <a:r>
                        <a:rPr lang="ko-KR" sz="1200" b="0" kern="100" dirty="0">
                          <a:latin typeface="Arial" pitchFamily="34" charset="0"/>
                          <a:cs typeface="Arial" pitchFamily="34" charset="0"/>
                        </a:rPr>
                        <a:t>Ⅲ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 1GHz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RAM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r>
                        <a:rPr lang="en-US" sz="1200" b="0" kern="100" dirty="0">
                          <a:latin typeface="Arial" pitchFamily="34" charset="0"/>
                          <a:cs typeface="Arial" pitchFamily="34" charset="0"/>
                        </a:rPr>
                        <a:t>. 256MB</a:t>
                      </a:r>
                      <a:endParaRPr lang="ko-KR" sz="1200" b="0" kern="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08908" y="2996952"/>
            <a:ext cx="23874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en-US" altLang="ko-KR" b="1" dirty="0" smtClean="0">
                <a:latin typeface="Arial Black" pitchFamily="34" charset="0"/>
                <a:ea typeface="맑은 고딕" pitchFamily="50" charset="-127"/>
                <a:cs typeface="Arial" charset="0"/>
              </a:rPr>
              <a:t>3. Applications</a:t>
            </a:r>
            <a:endParaRPr kumimoji="0" lang="en-US" altLang="ko-KR" b="1" dirty="0">
              <a:latin typeface="Arial Black" pitchFamily="34" charset="0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92696"/>
            <a:ext cx="1224136" cy="12024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24328" y="3510533"/>
            <a:ext cx="7280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Printer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14803" y="3696157"/>
            <a:ext cx="8098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Scanner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14560" y="3880678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Digital Camera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29418" y="4067547"/>
            <a:ext cx="10550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External Hard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24328" y="4259188"/>
            <a:ext cx="8819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Web Cam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437692"/>
            <a:ext cx="8098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Speaker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24328" y="4644191"/>
            <a:ext cx="11496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Monitor </a:t>
            </a:r>
            <a:r>
              <a:rPr lang="en-US" altLang="ko-KR" sz="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(Display</a:t>
            </a:r>
            <a:r>
              <a:rPr lang="en-US" altLang="ko-K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ko-KR" altLang="en-US" sz="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24328" y="4825727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USB Special-purpose </a:t>
            </a:r>
            <a:endParaRPr lang="en-US" altLang="ko-KR" sz="7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printing </a:t>
            </a:r>
            <a:r>
              <a:rPr lang="en-US" altLang="ko-K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machine </a:t>
            </a:r>
            <a:endParaRPr lang="ko-KR" altLang="en-US" sz="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603" y="3592970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24128" y="3780095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24128" y="4706674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24128" y="4894123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06494" y="3481958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13737" y="3645604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95306" y="4543608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04212" y="4735249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30m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134" y="3494177"/>
            <a:ext cx="2242152" cy="153747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298751" y="3599205"/>
            <a:ext cx="2744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</a:t>
            </a:r>
            <a:endParaRPr lang="ko-KR" alt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1605" y="3788162"/>
            <a:ext cx="2744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</a:t>
            </a:r>
            <a:endParaRPr lang="ko-KR" alt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01605" y="4728458"/>
            <a:ext cx="2744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</a:t>
            </a:r>
            <a:endParaRPr lang="ko-KR" alt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96153" y="4915907"/>
            <a:ext cx="2744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</a:t>
            </a:r>
            <a:endParaRPr lang="ko-KR" alt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1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</TotalTime>
  <Words>1147</Words>
  <Application>Microsoft Office PowerPoint</Application>
  <PresentationFormat>화면 슬라이드 쇼(4:3)</PresentationFormat>
  <Paragraphs>311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PowerPoint 프레젠테이션</vt:lpstr>
      <vt:lpstr>Contents</vt:lpstr>
      <vt:lpstr>About HaSoInTech</vt:lpstr>
      <vt:lpstr>History of HaSoInTech </vt:lpstr>
      <vt:lpstr>Next Vision of HaSoInTech </vt:lpstr>
      <vt:lpstr>Business Philosophy</vt:lpstr>
      <vt:lpstr>PowerPoint 프레젠테이션</vt:lpstr>
      <vt:lpstr> Quantum Scan </vt:lpstr>
      <vt:lpstr> HSIT-MUS USB Multi Switch Hub </vt:lpstr>
      <vt:lpstr> HSIT-ID600                    ID CARD READER 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J1</dc:creator>
  <cp:lastModifiedBy>J1</cp:lastModifiedBy>
  <cp:revision>272</cp:revision>
  <cp:lastPrinted>2013-06-25T05:36:31Z</cp:lastPrinted>
  <dcterms:created xsi:type="dcterms:W3CDTF">2010-07-19T06:50:32Z</dcterms:created>
  <dcterms:modified xsi:type="dcterms:W3CDTF">2013-10-17T01:51:36Z</dcterms:modified>
</cp:coreProperties>
</file>